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  <p:sldMasterId id="2147483674" r:id="rId2"/>
    <p:sldMasterId id="2147483686" r:id="rId3"/>
    <p:sldMasterId id="2147483698" r:id="rId4"/>
  </p:sldMasterIdLst>
  <p:notesMasterIdLst>
    <p:notesMasterId r:id="rId62"/>
  </p:notesMasterIdLst>
  <p:sldIdLst>
    <p:sldId id="297" r:id="rId5"/>
    <p:sldId id="494" r:id="rId6"/>
    <p:sldId id="498" r:id="rId7"/>
    <p:sldId id="499" r:id="rId8"/>
    <p:sldId id="500" r:id="rId9"/>
    <p:sldId id="302" r:id="rId10"/>
    <p:sldId id="574" r:id="rId11"/>
    <p:sldId id="456" r:id="rId12"/>
    <p:sldId id="604" r:id="rId13"/>
    <p:sldId id="720" r:id="rId14"/>
    <p:sldId id="719" r:id="rId15"/>
    <p:sldId id="740" r:id="rId16"/>
    <p:sldId id="741" r:id="rId17"/>
    <p:sldId id="575" r:id="rId18"/>
    <p:sldId id="576" r:id="rId19"/>
    <p:sldId id="659" r:id="rId20"/>
    <p:sldId id="657" r:id="rId21"/>
    <p:sldId id="505" r:id="rId22"/>
    <p:sldId id="506" r:id="rId23"/>
    <p:sldId id="706" r:id="rId24"/>
    <p:sldId id="746" r:id="rId25"/>
    <p:sldId id="743" r:id="rId26"/>
    <p:sldId id="744" r:id="rId27"/>
    <p:sldId id="742" r:id="rId28"/>
    <p:sldId id="597" r:id="rId29"/>
    <p:sldId id="747" r:id="rId30"/>
    <p:sldId id="734" r:id="rId31"/>
    <p:sldId id="735" r:id="rId32"/>
    <p:sldId id="331" r:id="rId33"/>
    <p:sldId id="612" r:id="rId34"/>
    <p:sldId id="613" r:id="rId35"/>
    <p:sldId id="614" r:id="rId36"/>
    <p:sldId id="681" r:id="rId37"/>
    <p:sldId id="703" r:id="rId38"/>
    <p:sldId id="562" r:id="rId39"/>
    <p:sldId id="560" r:id="rId40"/>
    <p:sldId id="628" r:id="rId41"/>
    <p:sldId id="751" r:id="rId42"/>
    <p:sldId id="752" r:id="rId43"/>
    <p:sldId id="756" r:id="rId44"/>
    <p:sldId id="749" r:id="rId45"/>
    <p:sldId id="750" r:id="rId46"/>
    <p:sldId id="618" r:id="rId47"/>
    <p:sldId id="724" r:id="rId48"/>
    <p:sldId id="409" r:id="rId49"/>
    <p:sldId id="554" r:id="rId50"/>
    <p:sldId id="427" r:id="rId51"/>
    <p:sldId id="426" r:id="rId52"/>
    <p:sldId id="639" r:id="rId53"/>
    <p:sldId id="673" r:id="rId54"/>
    <p:sldId id="640" r:id="rId55"/>
    <p:sldId id="363" r:id="rId56"/>
    <p:sldId id="590" r:id="rId57"/>
    <p:sldId id="433" r:id="rId58"/>
    <p:sldId id="656" r:id="rId59"/>
    <p:sldId id="732" r:id="rId60"/>
    <p:sldId id="726" r:id="rId61"/>
  </p:sldIdLst>
  <p:sldSz cx="12192000" cy="6858000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92"/>
    <a:srgbClr val="000000"/>
    <a:srgbClr val="0032C0"/>
    <a:srgbClr val="2006BA"/>
    <a:srgbClr val="00269E"/>
    <a:srgbClr val="99CCFF"/>
    <a:srgbClr val="D9D8DA"/>
    <a:srgbClr val="A4E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1624" autoAdjust="0"/>
    <p:restoredTop sz="94535" autoAdjust="0"/>
  </p:normalViewPr>
  <p:slideViewPr>
    <p:cSldViewPr snapToGrid="0">
      <p:cViewPr varScale="1">
        <p:scale>
          <a:sx n="61" d="100"/>
          <a:sy n="61" d="100"/>
        </p:scale>
        <p:origin x="-66" y="-9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25"/>
          <c:cat>
            <c:strRef>
              <c:f>Sheet1!$A$2:$A$5</c:f>
              <c:strCache>
                <c:ptCount val="4"/>
                <c:pt idx="0">
                  <c:v>Elderly / Disabled   35%</c:v>
                </c:pt>
                <c:pt idx="1">
                  <c:v>Families with Children  33%</c:v>
                </c:pt>
                <c:pt idx="2">
                  <c:v>Veterans   10%</c:v>
                </c:pt>
                <c:pt idx="3">
                  <c:v>Families without Children  22%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35</c:v>
                </c:pt>
                <c:pt idx="1">
                  <c:v>33</c:v>
                </c:pt>
                <c:pt idx="2">
                  <c:v>10</c:v>
                </c:pt>
                <c:pt idx="3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5D-4613-A514-3546F37411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2800" baseline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80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280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280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0136965952172647"/>
          <c:y val="0.30129616380574104"/>
          <c:w val="0.29168589603382911"/>
          <c:h val="0.64374892290981089"/>
        </c:manualLayout>
      </c:layout>
      <c:overlay val="0"/>
      <c:spPr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/>
        <a:lstStyle/>
        <a:p>
          <a:pPr>
            <a:defRPr sz="2800"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45379383566637504"/>
          <c:y val="2.9669588671611596E-2"/>
          <c:w val="0.51032653470399536"/>
          <c:h val="0.80536303831879419"/>
        </c:manualLayout>
      </c:layout>
      <c:bar3D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Family (Public)</c:v>
                </c:pt>
                <c:pt idx="1">
                  <c:v>Elderly (Public)</c:v>
                </c:pt>
                <c:pt idx="2">
                  <c:v>Housing Choice Vouchers</c:v>
                </c:pt>
                <c:pt idx="3">
                  <c:v>Total 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640</c:v>
                </c:pt>
                <c:pt idx="1">
                  <c:v>690</c:v>
                </c:pt>
                <c:pt idx="2" formatCode="#,##0">
                  <c:v>1580</c:v>
                </c:pt>
                <c:pt idx="3">
                  <c:v>2910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68-4D03-9F77-807010753A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9754496"/>
        <c:axId val="219756032"/>
        <c:axId val="0"/>
      </c:bar3DChart>
      <c:catAx>
        <c:axId val="21975449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800">
                <a:solidFill>
                  <a:schemeClr val="bg1">
                    <a:lumMod val="85000"/>
                    <a:lumOff val="15000"/>
                  </a:schemeClr>
                </a:solidFill>
              </a:defRPr>
            </a:pPr>
            <a:endParaRPr lang="en-US"/>
          </a:p>
        </c:txPr>
        <c:crossAx val="219756032"/>
        <c:crosses val="autoZero"/>
        <c:auto val="1"/>
        <c:lblAlgn val="ctr"/>
        <c:lblOffset val="100"/>
        <c:noMultiLvlLbl val="0"/>
      </c:catAx>
      <c:valAx>
        <c:axId val="21975603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>
                <a:solidFill>
                  <a:schemeClr val="bg1">
                    <a:lumMod val="85000"/>
                    <a:lumOff val="15000"/>
                  </a:schemeClr>
                </a:solidFill>
              </a:defRPr>
            </a:pPr>
            <a:endParaRPr lang="en-US"/>
          </a:p>
        </c:txPr>
        <c:crossAx val="219754496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0.77443478419364242"/>
                <c:y val="0.90870538013496793"/>
              </c:manualLayout>
            </c:layout>
            <c:tx>
              <c:rich>
                <a:bodyPr/>
                <a:lstStyle/>
                <a:p>
                  <a:pPr>
                    <a:defRPr sz="2800">
                      <a:solidFill>
                        <a:schemeClr val="bg1"/>
                      </a:solidFill>
                    </a:defRPr>
                  </a:pPr>
                  <a:r>
                    <a:rPr lang="en-US" sz="2400" dirty="0">
                      <a:solidFill>
                        <a:schemeClr val="bg1"/>
                      </a:solidFill>
                    </a:rPr>
                    <a:t>Thousands</a:t>
                  </a:r>
                </a:p>
              </c:rich>
            </c:tx>
          </c:dispUnitsLbl>
        </c:dispUnits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6" Type="http://schemas.openxmlformats.org/officeDocument/2006/relationships/image" Target="../media/image47.jpeg"/><Relationship Id="rId5" Type="http://schemas.microsoft.com/office/2007/relationships/hdphoto" Target="../media/hdphoto5.wdp"/><Relationship Id="rId4" Type="http://schemas.openxmlformats.org/officeDocument/2006/relationships/image" Target="../media/image46.jpeg"/></Relationships>
</file>

<file path=ppt/diagrams/_rels/data2.xml.rels><?xml version="1.0" encoding="UTF-8" standalone="yes"?>
<Relationships xmlns="http://schemas.openxmlformats.org/package/2006/relationships"><Relationship Id="rId2" Type="http://schemas.microsoft.com/office/2007/relationships/hdphoto" Target="../media/hdphoto7.wdp"/><Relationship Id="rId1" Type="http://schemas.openxmlformats.org/officeDocument/2006/relationships/image" Target="../media/image49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iagrams/_rels/drawing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6" Type="http://schemas.openxmlformats.org/officeDocument/2006/relationships/image" Target="../media/image47.jpeg"/><Relationship Id="rId5" Type="http://schemas.microsoft.com/office/2007/relationships/hdphoto" Target="../media/hdphoto5.wdp"/><Relationship Id="rId4" Type="http://schemas.openxmlformats.org/officeDocument/2006/relationships/image" Target="../media/image46.jpeg"/></Relationships>
</file>

<file path=ppt/diagrams/_rels/drawing2.xml.rels><?xml version="1.0" encoding="UTF-8" standalone="yes"?>
<Relationships xmlns="http://schemas.openxmlformats.org/package/2006/relationships"><Relationship Id="rId2" Type="http://schemas.microsoft.com/office/2007/relationships/hdphoto" Target="../media/hdphoto7.wdp"/><Relationship Id="rId1" Type="http://schemas.openxmlformats.org/officeDocument/2006/relationships/image" Target="../media/image4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EDB656-EBF8-4818-B57F-70DCB7BE98C8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</dgm:pt>
    <dgm:pt modelId="{36E12CB6-EB02-4405-BB05-0A7541D4E072}">
      <dgm:prSet phldrT="[Text]" custT="1"/>
      <dgm:spPr/>
      <dgm:t>
        <a:bodyPr/>
        <a:lstStyle/>
        <a:p>
          <a:r>
            <a:rPr lang="en-US" sz="2800" dirty="0" smtClean="0">
              <a:solidFill>
                <a:schemeClr val="bg1">
                  <a:lumMod val="85000"/>
                  <a:lumOff val="15000"/>
                </a:schemeClr>
              </a:solidFill>
            </a:rPr>
            <a:t>Autumn</a:t>
          </a:r>
        </a:p>
      </dgm:t>
    </dgm:pt>
    <dgm:pt modelId="{D31AF4CD-450F-48D5-B9BE-39EA93406BC5}" type="parTrans" cxnId="{DB04493A-A463-4FC6-95DB-0B6D4B6F41E6}">
      <dgm:prSet/>
      <dgm:spPr/>
      <dgm:t>
        <a:bodyPr/>
        <a:lstStyle/>
        <a:p>
          <a:endParaRPr lang="en-US"/>
        </a:p>
      </dgm:t>
    </dgm:pt>
    <dgm:pt modelId="{4C04D14C-2428-43F8-852F-A63823A3FA2B}" type="sibTrans" cxnId="{DB04493A-A463-4FC6-95DB-0B6D4B6F41E6}">
      <dgm:prSet/>
      <dgm:spPr/>
      <dgm:t>
        <a:bodyPr/>
        <a:lstStyle/>
        <a:p>
          <a:endParaRPr lang="en-US"/>
        </a:p>
      </dgm:t>
    </dgm:pt>
    <dgm:pt modelId="{E3F6BB98-258D-43D5-91A4-86A14901D8D5}">
      <dgm:prSet phldrT="[Text]" custT="1"/>
      <dgm:spPr/>
      <dgm:t>
        <a:bodyPr/>
        <a:lstStyle/>
        <a:p>
          <a:r>
            <a:rPr lang="en-US" sz="2800" dirty="0" smtClean="0">
              <a:solidFill>
                <a:schemeClr val="bg1">
                  <a:lumMod val="85000"/>
                  <a:lumOff val="15000"/>
                </a:schemeClr>
              </a:solidFill>
            </a:rPr>
            <a:t>Steven</a:t>
          </a:r>
          <a:endParaRPr lang="en-US" sz="2800" dirty="0">
            <a:solidFill>
              <a:schemeClr val="bg1">
                <a:lumMod val="85000"/>
                <a:lumOff val="15000"/>
              </a:schemeClr>
            </a:solidFill>
          </a:endParaRPr>
        </a:p>
      </dgm:t>
    </dgm:pt>
    <dgm:pt modelId="{3EC56C92-B761-4EF6-A080-BBA60F37076F}" type="parTrans" cxnId="{CCEBCC51-9816-405F-BD9A-46036F9EA409}">
      <dgm:prSet/>
      <dgm:spPr/>
      <dgm:t>
        <a:bodyPr/>
        <a:lstStyle/>
        <a:p>
          <a:endParaRPr lang="en-US"/>
        </a:p>
      </dgm:t>
    </dgm:pt>
    <dgm:pt modelId="{5956F1A7-D881-46A2-B935-BDDD2B35F19D}" type="sibTrans" cxnId="{CCEBCC51-9816-405F-BD9A-46036F9EA409}">
      <dgm:prSet/>
      <dgm:spPr/>
      <dgm:t>
        <a:bodyPr/>
        <a:lstStyle/>
        <a:p>
          <a:endParaRPr lang="en-US"/>
        </a:p>
      </dgm:t>
    </dgm:pt>
    <dgm:pt modelId="{B94E0C53-8C54-4A0A-9D01-C011315275E2}">
      <dgm:prSet phldrT="[Text]" custT="1"/>
      <dgm:spPr/>
      <dgm:t>
        <a:bodyPr/>
        <a:lstStyle/>
        <a:p>
          <a:r>
            <a:rPr lang="en-US" sz="2800" dirty="0" smtClean="0">
              <a:solidFill>
                <a:schemeClr val="bg1">
                  <a:lumMod val="85000"/>
                  <a:lumOff val="15000"/>
                </a:schemeClr>
              </a:solidFill>
            </a:rPr>
            <a:t>Hannah</a:t>
          </a:r>
          <a:endParaRPr lang="en-US" sz="2800" dirty="0">
            <a:solidFill>
              <a:schemeClr val="bg1">
                <a:lumMod val="85000"/>
                <a:lumOff val="15000"/>
              </a:schemeClr>
            </a:solidFill>
          </a:endParaRPr>
        </a:p>
      </dgm:t>
    </dgm:pt>
    <dgm:pt modelId="{F81D19FB-719A-4B8A-9DA3-96236F0D3530}" type="parTrans" cxnId="{DB6958FD-E256-4AB7-AE6C-9A7534B0F615}">
      <dgm:prSet/>
      <dgm:spPr/>
      <dgm:t>
        <a:bodyPr/>
        <a:lstStyle/>
        <a:p>
          <a:endParaRPr lang="en-US"/>
        </a:p>
      </dgm:t>
    </dgm:pt>
    <dgm:pt modelId="{BF3CD158-D897-4EA1-90B8-DC54EDD3B5A3}" type="sibTrans" cxnId="{DB6958FD-E256-4AB7-AE6C-9A7534B0F615}">
      <dgm:prSet/>
      <dgm:spPr/>
      <dgm:t>
        <a:bodyPr/>
        <a:lstStyle/>
        <a:p>
          <a:endParaRPr lang="en-US"/>
        </a:p>
      </dgm:t>
    </dgm:pt>
    <dgm:pt modelId="{C665150E-BAA1-4B89-ADA2-F4265AF86410}">
      <dgm:prSet phldrT="[Text]" custT="1"/>
      <dgm:spPr/>
      <dgm:t>
        <a:bodyPr/>
        <a:lstStyle/>
        <a:p>
          <a:r>
            <a:rPr lang="en-US" sz="2800" dirty="0" err="1" smtClean="0">
              <a:solidFill>
                <a:schemeClr val="bg1">
                  <a:lumMod val="85000"/>
                  <a:lumOff val="15000"/>
                </a:schemeClr>
              </a:solidFill>
            </a:rPr>
            <a:t>Shantrice</a:t>
          </a:r>
          <a:endParaRPr lang="en-US" sz="2800" dirty="0" smtClean="0">
            <a:solidFill>
              <a:schemeClr val="bg1">
                <a:lumMod val="85000"/>
                <a:lumOff val="15000"/>
              </a:schemeClr>
            </a:solidFill>
          </a:endParaRPr>
        </a:p>
      </dgm:t>
    </dgm:pt>
    <dgm:pt modelId="{106341BC-8D6D-402A-8CD6-486D92B97C7E}" type="sibTrans" cxnId="{F6FCF233-678F-4DE9-B3E7-79A1B0D7FE78}">
      <dgm:prSet/>
      <dgm:spPr/>
      <dgm:t>
        <a:bodyPr/>
        <a:lstStyle/>
        <a:p>
          <a:endParaRPr lang="en-US"/>
        </a:p>
      </dgm:t>
    </dgm:pt>
    <dgm:pt modelId="{88B5EA44-0FC6-4693-8241-4B25B06E3FED}" type="parTrans" cxnId="{F6FCF233-678F-4DE9-B3E7-79A1B0D7FE78}">
      <dgm:prSet/>
      <dgm:spPr/>
      <dgm:t>
        <a:bodyPr/>
        <a:lstStyle/>
        <a:p>
          <a:endParaRPr lang="en-US"/>
        </a:p>
      </dgm:t>
    </dgm:pt>
    <dgm:pt modelId="{25CB9FCB-2218-4D18-BDD3-0C72B7277B0E}" type="pres">
      <dgm:prSet presAssocID="{F4EDB656-EBF8-4818-B57F-70DCB7BE98C8}" presName="Name0" presStyleCnt="0">
        <dgm:presLayoutVars>
          <dgm:chMax/>
          <dgm:chPref/>
          <dgm:dir/>
        </dgm:presLayoutVars>
      </dgm:prSet>
      <dgm:spPr/>
    </dgm:pt>
    <dgm:pt modelId="{407F506B-B5D4-4D7A-90D5-14522F2053C3}" type="pres">
      <dgm:prSet presAssocID="{C665150E-BAA1-4B89-ADA2-F4265AF86410}" presName="composite" presStyleCnt="0">
        <dgm:presLayoutVars>
          <dgm:chMax val="1"/>
          <dgm:chPref val="1"/>
        </dgm:presLayoutVars>
      </dgm:prSet>
      <dgm:spPr/>
    </dgm:pt>
    <dgm:pt modelId="{C3C0CA0E-7944-46EA-9AB3-34DA9536533F}" type="pres">
      <dgm:prSet presAssocID="{C665150E-BAA1-4B89-ADA2-F4265AF86410}" presName="Accent" presStyleLbl="trAlignAcc1" presStyleIdx="0" presStyleCnt="4">
        <dgm:presLayoutVars>
          <dgm:chMax val="0"/>
          <dgm:chPref val="0"/>
        </dgm:presLayoutVars>
      </dgm:prSet>
      <dgm:spPr>
        <a:solidFill>
          <a:srgbClr val="0032C0">
            <a:alpha val="40000"/>
          </a:srgbClr>
        </a:solidFill>
      </dgm:spPr>
    </dgm:pt>
    <dgm:pt modelId="{B9930217-1974-4E4A-915C-2E8C08ACF20C}" type="pres">
      <dgm:prSet presAssocID="{C665150E-BAA1-4B89-ADA2-F4265AF86410}" presName="Image" presStyleLbl="alignImgPlace1" presStyleIdx="0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206CE63-88CC-4A74-9F07-696DE8E9EFE1}" type="pres">
      <dgm:prSet presAssocID="{C665150E-BAA1-4B89-ADA2-F4265AF86410}" presName="ChildComposite" presStyleCnt="0"/>
      <dgm:spPr/>
    </dgm:pt>
    <dgm:pt modelId="{4D6C22CF-A269-41A2-9403-C37F4B50EB45}" type="pres">
      <dgm:prSet presAssocID="{C665150E-BAA1-4B89-ADA2-F4265AF8641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54FCA716-645D-4500-9748-6EE6576A9FBC}" type="pres">
      <dgm:prSet presAssocID="{C665150E-BAA1-4B89-ADA2-F4265AF86410}" presName="Parent" presStyleLbl="revTx" presStyleIdx="0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688044-34F8-4FB2-A954-A07C120FE1E8}" type="pres">
      <dgm:prSet presAssocID="{106341BC-8D6D-402A-8CD6-486D92B97C7E}" presName="sibTrans" presStyleCnt="0"/>
      <dgm:spPr/>
    </dgm:pt>
    <dgm:pt modelId="{052C7053-8ECE-4EBB-ADB3-18D0E7891583}" type="pres">
      <dgm:prSet presAssocID="{36E12CB6-EB02-4405-BB05-0A7541D4E072}" presName="composite" presStyleCnt="0">
        <dgm:presLayoutVars>
          <dgm:chMax val="1"/>
          <dgm:chPref val="1"/>
        </dgm:presLayoutVars>
      </dgm:prSet>
      <dgm:spPr/>
    </dgm:pt>
    <dgm:pt modelId="{4D9F2A84-B20F-420C-8D88-B83F337DF6C7}" type="pres">
      <dgm:prSet presAssocID="{36E12CB6-EB02-4405-BB05-0A7541D4E072}" presName="Accent" presStyleLbl="trAlignAcc1" presStyleIdx="1" presStyleCnt="4">
        <dgm:presLayoutVars>
          <dgm:chMax val="0"/>
          <dgm:chPref val="0"/>
        </dgm:presLayoutVars>
      </dgm:prSet>
      <dgm:spPr>
        <a:solidFill>
          <a:srgbClr val="002392">
            <a:alpha val="40000"/>
          </a:srgbClr>
        </a:solidFill>
      </dgm:spPr>
    </dgm:pt>
    <dgm:pt modelId="{B84CFCF8-071A-4EEC-8CEA-DA3BCFD736A9}" type="pres">
      <dgm:prSet presAssocID="{36E12CB6-EB02-4405-BB05-0A7541D4E072}" presName="Image" presStyleLbl="alignImgPlace1" presStyleIdx="1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18EA5A0-2CB9-4A36-932F-A801041C3887}" type="pres">
      <dgm:prSet presAssocID="{36E12CB6-EB02-4405-BB05-0A7541D4E072}" presName="ChildComposite" presStyleCnt="0"/>
      <dgm:spPr/>
    </dgm:pt>
    <dgm:pt modelId="{F053F013-31D0-4F0B-80E2-1CE1D12CDBFA}" type="pres">
      <dgm:prSet presAssocID="{36E12CB6-EB02-4405-BB05-0A7541D4E07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D3EDA9D-8E7C-4E06-8AF9-C6D39611D56C}" type="pres">
      <dgm:prSet presAssocID="{36E12CB6-EB02-4405-BB05-0A7541D4E072}" presName="Parent" presStyleLbl="revTx" presStyleIdx="1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AC6088-7C7C-4E0B-AAF4-59874B9B98C8}" type="pres">
      <dgm:prSet presAssocID="{4C04D14C-2428-43F8-852F-A63823A3FA2B}" presName="sibTrans" presStyleCnt="0"/>
      <dgm:spPr/>
    </dgm:pt>
    <dgm:pt modelId="{ED653B24-7A2D-491A-8454-B379D3CEFE94}" type="pres">
      <dgm:prSet presAssocID="{E3F6BB98-258D-43D5-91A4-86A14901D8D5}" presName="composite" presStyleCnt="0">
        <dgm:presLayoutVars>
          <dgm:chMax val="1"/>
          <dgm:chPref val="1"/>
        </dgm:presLayoutVars>
      </dgm:prSet>
      <dgm:spPr/>
    </dgm:pt>
    <dgm:pt modelId="{0ABB1F55-19C5-4EFB-9A59-C15EE3D30AC4}" type="pres">
      <dgm:prSet presAssocID="{E3F6BB98-258D-43D5-91A4-86A14901D8D5}" presName="Accent" presStyleLbl="trAlignAcc1" presStyleIdx="2" presStyleCnt="4">
        <dgm:presLayoutVars>
          <dgm:chMax val="0"/>
          <dgm:chPref val="0"/>
        </dgm:presLayoutVars>
      </dgm:prSet>
      <dgm:spPr>
        <a:solidFill>
          <a:srgbClr val="0032C0">
            <a:alpha val="40000"/>
          </a:srgbClr>
        </a:solidFill>
      </dgm:spPr>
    </dgm:pt>
    <dgm:pt modelId="{9A9BB1D6-516E-47F7-86CA-45EEDE33FE9F}" type="pres">
      <dgm:prSet presAssocID="{E3F6BB98-258D-43D5-91A4-86A14901D8D5}" presName="Image" presStyleLbl="alignImgPlace1" presStyleIdx="2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FE97430-A584-4359-BC3B-1843822B12CF}" type="pres">
      <dgm:prSet presAssocID="{E3F6BB98-258D-43D5-91A4-86A14901D8D5}" presName="ChildComposite" presStyleCnt="0"/>
      <dgm:spPr/>
    </dgm:pt>
    <dgm:pt modelId="{B37F47D8-2921-4B2E-8AF5-9689C4B82E42}" type="pres">
      <dgm:prSet presAssocID="{E3F6BB98-258D-43D5-91A4-86A14901D8D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85C65D4-8D71-48A5-9EF3-BA113D7DD744}" type="pres">
      <dgm:prSet presAssocID="{E3F6BB98-258D-43D5-91A4-86A14901D8D5}" presName="Parent" presStyleLbl="revTx" presStyleIdx="2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A14046-4ADF-4592-B8B4-8F1CB25E1FB6}" type="pres">
      <dgm:prSet presAssocID="{5956F1A7-D881-46A2-B935-BDDD2B35F19D}" presName="sibTrans" presStyleCnt="0"/>
      <dgm:spPr/>
    </dgm:pt>
    <dgm:pt modelId="{192ED495-24E6-4916-8652-A03A6053270B}" type="pres">
      <dgm:prSet presAssocID="{B94E0C53-8C54-4A0A-9D01-C011315275E2}" presName="composite" presStyleCnt="0">
        <dgm:presLayoutVars>
          <dgm:chMax val="1"/>
          <dgm:chPref val="1"/>
        </dgm:presLayoutVars>
      </dgm:prSet>
      <dgm:spPr/>
    </dgm:pt>
    <dgm:pt modelId="{6FB07E45-5A8A-4BCB-8BD4-32488441899D}" type="pres">
      <dgm:prSet presAssocID="{B94E0C53-8C54-4A0A-9D01-C011315275E2}" presName="Accent" presStyleLbl="trAlignAcc1" presStyleIdx="3" presStyleCnt="4">
        <dgm:presLayoutVars>
          <dgm:chMax val="0"/>
          <dgm:chPref val="0"/>
        </dgm:presLayoutVars>
      </dgm:prSet>
      <dgm:spPr>
        <a:solidFill>
          <a:srgbClr val="0032C0">
            <a:alpha val="40000"/>
          </a:srgbClr>
        </a:solidFill>
      </dgm:spPr>
    </dgm:pt>
    <dgm:pt modelId="{9174BD1C-E7B5-4EE0-9440-693561663487}" type="pres">
      <dgm:prSet presAssocID="{B94E0C53-8C54-4A0A-9D01-C011315275E2}" presName="Image" presStyleLbl="alignImgPlace1" presStyleIdx="3" presStyleCnt="4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DA0E486-0E2B-4DAE-B380-BC30E959A26A}" type="pres">
      <dgm:prSet presAssocID="{B94E0C53-8C54-4A0A-9D01-C011315275E2}" presName="ChildComposite" presStyleCnt="0"/>
      <dgm:spPr/>
    </dgm:pt>
    <dgm:pt modelId="{376145E2-7542-43C2-95C6-B897F547BB38}" type="pres">
      <dgm:prSet presAssocID="{B94E0C53-8C54-4A0A-9D01-C011315275E2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02E9829-F881-4551-89F8-2A648F2224DB}" type="pres">
      <dgm:prSet presAssocID="{B94E0C53-8C54-4A0A-9D01-C011315275E2}" presName="Parent" presStyleLbl="revTx" presStyleIdx="3" presStyleCnt="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EBCC51-9816-405F-BD9A-46036F9EA409}" srcId="{F4EDB656-EBF8-4818-B57F-70DCB7BE98C8}" destId="{E3F6BB98-258D-43D5-91A4-86A14901D8D5}" srcOrd="2" destOrd="0" parTransId="{3EC56C92-B761-4EF6-A080-BBA60F37076F}" sibTransId="{5956F1A7-D881-46A2-B935-BDDD2B35F19D}"/>
    <dgm:cxn modelId="{808125D3-C8C8-4A62-85ED-8447529F33BE}" type="presOf" srcId="{36E12CB6-EB02-4405-BB05-0A7541D4E072}" destId="{1D3EDA9D-8E7C-4E06-8AF9-C6D39611D56C}" srcOrd="0" destOrd="0" presId="urn:microsoft.com/office/officeart/2008/layout/CaptionedPictures"/>
    <dgm:cxn modelId="{D9BB20AD-FB12-4EC6-855D-ECCA15D50575}" type="presOf" srcId="{C665150E-BAA1-4B89-ADA2-F4265AF86410}" destId="{54FCA716-645D-4500-9748-6EE6576A9FBC}" srcOrd="0" destOrd="0" presId="urn:microsoft.com/office/officeart/2008/layout/CaptionedPictures"/>
    <dgm:cxn modelId="{DB04493A-A463-4FC6-95DB-0B6D4B6F41E6}" srcId="{F4EDB656-EBF8-4818-B57F-70DCB7BE98C8}" destId="{36E12CB6-EB02-4405-BB05-0A7541D4E072}" srcOrd="1" destOrd="0" parTransId="{D31AF4CD-450F-48D5-B9BE-39EA93406BC5}" sibTransId="{4C04D14C-2428-43F8-852F-A63823A3FA2B}"/>
    <dgm:cxn modelId="{87977B67-C4A7-4316-BD59-855BBFDF6C87}" type="presOf" srcId="{F4EDB656-EBF8-4818-B57F-70DCB7BE98C8}" destId="{25CB9FCB-2218-4D18-BDD3-0C72B7277B0E}" srcOrd="0" destOrd="0" presId="urn:microsoft.com/office/officeart/2008/layout/CaptionedPictures"/>
    <dgm:cxn modelId="{F6FCF233-678F-4DE9-B3E7-79A1B0D7FE78}" srcId="{F4EDB656-EBF8-4818-B57F-70DCB7BE98C8}" destId="{C665150E-BAA1-4B89-ADA2-F4265AF86410}" srcOrd="0" destOrd="0" parTransId="{88B5EA44-0FC6-4693-8241-4B25B06E3FED}" sibTransId="{106341BC-8D6D-402A-8CD6-486D92B97C7E}"/>
    <dgm:cxn modelId="{5E241980-2611-44C1-AD3C-2AF4B829AC1E}" type="presOf" srcId="{B94E0C53-8C54-4A0A-9D01-C011315275E2}" destId="{902E9829-F881-4551-89F8-2A648F2224DB}" srcOrd="0" destOrd="0" presId="urn:microsoft.com/office/officeart/2008/layout/CaptionedPictures"/>
    <dgm:cxn modelId="{DB6958FD-E256-4AB7-AE6C-9A7534B0F615}" srcId="{F4EDB656-EBF8-4818-B57F-70DCB7BE98C8}" destId="{B94E0C53-8C54-4A0A-9D01-C011315275E2}" srcOrd="3" destOrd="0" parTransId="{F81D19FB-719A-4B8A-9DA3-96236F0D3530}" sibTransId="{BF3CD158-D897-4EA1-90B8-DC54EDD3B5A3}"/>
    <dgm:cxn modelId="{5FB96429-A888-4F6E-BF96-8A9273260079}" type="presOf" srcId="{E3F6BB98-258D-43D5-91A4-86A14901D8D5}" destId="{885C65D4-8D71-48A5-9EF3-BA113D7DD744}" srcOrd="0" destOrd="0" presId="urn:microsoft.com/office/officeart/2008/layout/CaptionedPictures"/>
    <dgm:cxn modelId="{83E1477B-80DB-4E88-A3CB-1131AE2976DF}" type="presParOf" srcId="{25CB9FCB-2218-4D18-BDD3-0C72B7277B0E}" destId="{407F506B-B5D4-4D7A-90D5-14522F2053C3}" srcOrd="0" destOrd="0" presId="urn:microsoft.com/office/officeart/2008/layout/CaptionedPictures"/>
    <dgm:cxn modelId="{42784DE7-BB4C-42F5-BD3C-F60CAD0EA8EF}" type="presParOf" srcId="{407F506B-B5D4-4D7A-90D5-14522F2053C3}" destId="{C3C0CA0E-7944-46EA-9AB3-34DA9536533F}" srcOrd="0" destOrd="0" presId="urn:microsoft.com/office/officeart/2008/layout/CaptionedPictures"/>
    <dgm:cxn modelId="{BCFAD091-C576-4476-835D-AA38CC5FB4FD}" type="presParOf" srcId="{407F506B-B5D4-4D7A-90D5-14522F2053C3}" destId="{B9930217-1974-4E4A-915C-2E8C08ACF20C}" srcOrd="1" destOrd="0" presId="urn:microsoft.com/office/officeart/2008/layout/CaptionedPictures"/>
    <dgm:cxn modelId="{BAC2A3C1-E12C-4084-9932-CFAF2BC107A7}" type="presParOf" srcId="{407F506B-B5D4-4D7A-90D5-14522F2053C3}" destId="{8206CE63-88CC-4A74-9F07-696DE8E9EFE1}" srcOrd="2" destOrd="0" presId="urn:microsoft.com/office/officeart/2008/layout/CaptionedPictures"/>
    <dgm:cxn modelId="{66C2FAA2-2318-49A5-806A-2DB12BB1FE51}" type="presParOf" srcId="{8206CE63-88CC-4A74-9F07-696DE8E9EFE1}" destId="{4D6C22CF-A269-41A2-9403-C37F4B50EB45}" srcOrd="0" destOrd="0" presId="urn:microsoft.com/office/officeart/2008/layout/CaptionedPictures"/>
    <dgm:cxn modelId="{3C88D997-8CCC-40F5-938C-BCB8483F9FCC}" type="presParOf" srcId="{8206CE63-88CC-4A74-9F07-696DE8E9EFE1}" destId="{54FCA716-645D-4500-9748-6EE6576A9FBC}" srcOrd="1" destOrd="0" presId="urn:microsoft.com/office/officeart/2008/layout/CaptionedPictures"/>
    <dgm:cxn modelId="{DBA31260-82BA-4A21-8095-04E8D941AF68}" type="presParOf" srcId="{25CB9FCB-2218-4D18-BDD3-0C72B7277B0E}" destId="{4A688044-34F8-4FB2-A954-A07C120FE1E8}" srcOrd="1" destOrd="0" presId="urn:microsoft.com/office/officeart/2008/layout/CaptionedPictures"/>
    <dgm:cxn modelId="{49305D2B-6421-48DD-A34D-131BD349B909}" type="presParOf" srcId="{25CB9FCB-2218-4D18-BDD3-0C72B7277B0E}" destId="{052C7053-8ECE-4EBB-ADB3-18D0E7891583}" srcOrd="2" destOrd="0" presId="urn:microsoft.com/office/officeart/2008/layout/CaptionedPictures"/>
    <dgm:cxn modelId="{B4845C72-3149-4264-818D-A6D8A82E0ED4}" type="presParOf" srcId="{052C7053-8ECE-4EBB-ADB3-18D0E7891583}" destId="{4D9F2A84-B20F-420C-8D88-B83F337DF6C7}" srcOrd="0" destOrd="0" presId="urn:microsoft.com/office/officeart/2008/layout/CaptionedPictures"/>
    <dgm:cxn modelId="{6B92A5F8-4713-4B65-888A-7800B6103C00}" type="presParOf" srcId="{052C7053-8ECE-4EBB-ADB3-18D0E7891583}" destId="{B84CFCF8-071A-4EEC-8CEA-DA3BCFD736A9}" srcOrd="1" destOrd="0" presId="urn:microsoft.com/office/officeart/2008/layout/CaptionedPictures"/>
    <dgm:cxn modelId="{34E3DD4F-2190-48E0-A0E8-E39F009EADD5}" type="presParOf" srcId="{052C7053-8ECE-4EBB-ADB3-18D0E7891583}" destId="{618EA5A0-2CB9-4A36-932F-A801041C3887}" srcOrd="2" destOrd="0" presId="urn:microsoft.com/office/officeart/2008/layout/CaptionedPictures"/>
    <dgm:cxn modelId="{5F7B6399-A4E1-495F-A0AF-1388F59F3A78}" type="presParOf" srcId="{618EA5A0-2CB9-4A36-932F-A801041C3887}" destId="{F053F013-31D0-4F0B-80E2-1CE1D12CDBFA}" srcOrd="0" destOrd="0" presId="urn:microsoft.com/office/officeart/2008/layout/CaptionedPictures"/>
    <dgm:cxn modelId="{8C44F8F5-BA93-458D-B6E1-995080370524}" type="presParOf" srcId="{618EA5A0-2CB9-4A36-932F-A801041C3887}" destId="{1D3EDA9D-8E7C-4E06-8AF9-C6D39611D56C}" srcOrd="1" destOrd="0" presId="urn:microsoft.com/office/officeart/2008/layout/CaptionedPictures"/>
    <dgm:cxn modelId="{FAF3C2E5-C004-4551-A38D-5045E418F0C2}" type="presParOf" srcId="{25CB9FCB-2218-4D18-BDD3-0C72B7277B0E}" destId="{C3AC6088-7C7C-4E0B-AAF4-59874B9B98C8}" srcOrd="3" destOrd="0" presId="urn:microsoft.com/office/officeart/2008/layout/CaptionedPictures"/>
    <dgm:cxn modelId="{69483324-DC14-46FC-A361-F60D57B8FA2B}" type="presParOf" srcId="{25CB9FCB-2218-4D18-BDD3-0C72B7277B0E}" destId="{ED653B24-7A2D-491A-8454-B379D3CEFE94}" srcOrd="4" destOrd="0" presId="urn:microsoft.com/office/officeart/2008/layout/CaptionedPictures"/>
    <dgm:cxn modelId="{453E0374-F96A-4027-8950-31D8188A4215}" type="presParOf" srcId="{ED653B24-7A2D-491A-8454-B379D3CEFE94}" destId="{0ABB1F55-19C5-4EFB-9A59-C15EE3D30AC4}" srcOrd="0" destOrd="0" presId="urn:microsoft.com/office/officeart/2008/layout/CaptionedPictures"/>
    <dgm:cxn modelId="{FD87E2AB-8CC9-4EBE-9454-5D5235EE1C47}" type="presParOf" srcId="{ED653B24-7A2D-491A-8454-B379D3CEFE94}" destId="{9A9BB1D6-516E-47F7-86CA-45EEDE33FE9F}" srcOrd="1" destOrd="0" presId="urn:microsoft.com/office/officeart/2008/layout/CaptionedPictures"/>
    <dgm:cxn modelId="{854264D2-F60D-4288-AAE1-4701CBD09ADD}" type="presParOf" srcId="{ED653B24-7A2D-491A-8454-B379D3CEFE94}" destId="{8FE97430-A584-4359-BC3B-1843822B12CF}" srcOrd="2" destOrd="0" presId="urn:microsoft.com/office/officeart/2008/layout/CaptionedPictures"/>
    <dgm:cxn modelId="{D466A67D-D21E-4735-B0CD-007FA05494AF}" type="presParOf" srcId="{8FE97430-A584-4359-BC3B-1843822B12CF}" destId="{B37F47D8-2921-4B2E-8AF5-9689C4B82E42}" srcOrd="0" destOrd="0" presId="urn:microsoft.com/office/officeart/2008/layout/CaptionedPictures"/>
    <dgm:cxn modelId="{E22815CC-5377-4651-ACCF-76B93618918F}" type="presParOf" srcId="{8FE97430-A584-4359-BC3B-1843822B12CF}" destId="{885C65D4-8D71-48A5-9EF3-BA113D7DD744}" srcOrd="1" destOrd="0" presId="urn:microsoft.com/office/officeart/2008/layout/CaptionedPictures"/>
    <dgm:cxn modelId="{07611DAA-B871-4FAD-9ED2-894E93212E19}" type="presParOf" srcId="{25CB9FCB-2218-4D18-BDD3-0C72B7277B0E}" destId="{B6A14046-4ADF-4592-B8B4-8F1CB25E1FB6}" srcOrd="5" destOrd="0" presId="urn:microsoft.com/office/officeart/2008/layout/CaptionedPictures"/>
    <dgm:cxn modelId="{5B624A5E-AEA1-48F0-B6A2-3FEC4AB37023}" type="presParOf" srcId="{25CB9FCB-2218-4D18-BDD3-0C72B7277B0E}" destId="{192ED495-24E6-4916-8652-A03A6053270B}" srcOrd="6" destOrd="0" presId="urn:microsoft.com/office/officeart/2008/layout/CaptionedPictures"/>
    <dgm:cxn modelId="{EAEEF4A6-148C-4C8E-A312-F53A99565D31}" type="presParOf" srcId="{192ED495-24E6-4916-8652-A03A6053270B}" destId="{6FB07E45-5A8A-4BCB-8BD4-32488441899D}" srcOrd="0" destOrd="0" presId="urn:microsoft.com/office/officeart/2008/layout/CaptionedPictures"/>
    <dgm:cxn modelId="{10C75612-DEA1-4FFE-A1B2-8CB0214E0450}" type="presParOf" srcId="{192ED495-24E6-4916-8652-A03A6053270B}" destId="{9174BD1C-E7B5-4EE0-9440-693561663487}" srcOrd="1" destOrd="0" presId="urn:microsoft.com/office/officeart/2008/layout/CaptionedPictures"/>
    <dgm:cxn modelId="{5C440B3F-4518-47D8-BC84-3C1DF0D578CD}" type="presParOf" srcId="{192ED495-24E6-4916-8652-A03A6053270B}" destId="{3DA0E486-0E2B-4DAE-B380-BC30E959A26A}" srcOrd="2" destOrd="0" presId="urn:microsoft.com/office/officeart/2008/layout/CaptionedPictures"/>
    <dgm:cxn modelId="{AF399324-8D11-484E-BE74-416E2E4688C7}" type="presParOf" srcId="{3DA0E486-0E2B-4DAE-B380-BC30E959A26A}" destId="{376145E2-7542-43C2-95C6-B897F547BB38}" srcOrd="0" destOrd="0" presId="urn:microsoft.com/office/officeart/2008/layout/CaptionedPictures"/>
    <dgm:cxn modelId="{5A1E11E6-1BA3-42F4-9779-E85491AD4A15}" type="presParOf" srcId="{3DA0E486-0E2B-4DAE-B380-BC30E959A26A}" destId="{902E9829-F881-4551-89F8-2A648F2224DB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6352CB-15C9-4334-B982-4E3E37341CC1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</dgm:pt>
    <dgm:pt modelId="{AC491878-2A17-4CDE-A957-93474A2A9EDD}">
      <dgm:prSet phldrT="[Text]" phldr="1"/>
      <dgm:spPr/>
      <dgm:t>
        <a:bodyPr/>
        <a:lstStyle/>
        <a:p>
          <a:endParaRPr lang="en-US"/>
        </a:p>
      </dgm:t>
    </dgm:pt>
    <dgm:pt modelId="{ADDA42EA-8FE3-41EA-A819-EC64EE381C90}" type="parTrans" cxnId="{5C639F0D-5407-4679-A015-794E9295F37D}">
      <dgm:prSet/>
      <dgm:spPr/>
      <dgm:t>
        <a:bodyPr/>
        <a:lstStyle/>
        <a:p>
          <a:endParaRPr lang="en-US"/>
        </a:p>
      </dgm:t>
    </dgm:pt>
    <dgm:pt modelId="{4922E797-4718-4EE0-B63F-2290D20E01AE}" type="sibTrans" cxnId="{5C639F0D-5407-4679-A015-794E9295F37D}">
      <dgm:prSet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softEdge rad="63500"/>
        </a:effectLst>
      </dgm:spPr>
      <dgm:t>
        <a:bodyPr/>
        <a:lstStyle/>
        <a:p>
          <a:endParaRPr lang="en-US"/>
        </a:p>
      </dgm:t>
    </dgm:pt>
    <dgm:pt modelId="{356C6788-8C98-42E6-87CC-EED95C65F876}" type="pres">
      <dgm:prSet presAssocID="{816352CB-15C9-4334-B982-4E3E37341CC1}" presName="Name0" presStyleCnt="0">
        <dgm:presLayoutVars>
          <dgm:dir/>
        </dgm:presLayoutVars>
      </dgm:prSet>
      <dgm:spPr/>
    </dgm:pt>
    <dgm:pt modelId="{A721CBD8-5532-4F11-A539-EB10664198EA}" type="pres">
      <dgm:prSet presAssocID="{4922E797-4718-4EE0-B63F-2290D20E01AE}" presName="picture_1" presStyleLbl="bgImgPlace1" presStyleIdx="0" presStyleCnt="1" custScaleX="115061" custLinFactNeighborX="1475" custLinFactNeighborY="-867"/>
      <dgm:spPr/>
      <dgm:t>
        <a:bodyPr/>
        <a:lstStyle/>
        <a:p>
          <a:endParaRPr lang="en-US"/>
        </a:p>
      </dgm:t>
    </dgm:pt>
    <dgm:pt modelId="{6D1ABB49-8D6F-4BBD-BFC8-2B846CDBC3E4}" type="pres">
      <dgm:prSet presAssocID="{AC491878-2A17-4CDE-A957-93474A2A9EDD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14ED5-796A-4B94-90B4-ECF43C24DA31}" type="pres">
      <dgm:prSet presAssocID="{816352CB-15C9-4334-B982-4E3E37341CC1}" presName="maxNode" presStyleCnt="0"/>
      <dgm:spPr/>
    </dgm:pt>
    <dgm:pt modelId="{4ADE4631-4730-4177-8204-581D6F13B8A8}" type="pres">
      <dgm:prSet presAssocID="{816352CB-15C9-4334-B982-4E3E37341CC1}" presName="Name33" presStyleCnt="0"/>
      <dgm:spPr/>
    </dgm:pt>
  </dgm:ptLst>
  <dgm:cxnLst>
    <dgm:cxn modelId="{D476C423-A267-4BE5-848F-92D444C8B274}" type="presOf" srcId="{AC491878-2A17-4CDE-A957-93474A2A9EDD}" destId="{6D1ABB49-8D6F-4BBD-BFC8-2B846CDBC3E4}" srcOrd="0" destOrd="0" presId="urn:microsoft.com/office/officeart/2008/layout/AccentedPicture"/>
    <dgm:cxn modelId="{5C639F0D-5407-4679-A015-794E9295F37D}" srcId="{816352CB-15C9-4334-B982-4E3E37341CC1}" destId="{AC491878-2A17-4CDE-A957-93474A2A9EDD}" srcOrd="0" destOrd="0" parTransId="{ADDA42EA-8FE3-41EA-A819-EC64EE381C90}" sibTransId="{4922E797-4718-4EE0-B63F-2290D20E01AE}"/>
    <dgm:cxn modelId="{ADCF0072-166E-4AD0-B0DB-53C81143DA23}" type="presOf" srcId="{4922E797-4718-4EE0-B63F-2290D20E01AE}" destId="{A721CBD8-5532-4F11-A539-EB10664198EA}" srcOrd="0" destOrd="0" presId="urn:microsoft.com/office/officeart/2008/layout/AccentedPicture"/>
    <dgm:cxn modelId="{D9E32D87-3C73-43DA-813D-AFB53DC16A2A}" type="presOf" srcId="{816352CB-15C9-4334-B982-4E3E37341CC1}" destId="{356C6788-8C98-42E6-87CC-EED95C65F876}" srcOrd="0" destOrd="0" presId="urn:microsoft.com/office/officeart/2008/layout/AccentedPicture"/>
    <dgm:cxn modelId="{93306118-7AE9-4560-9D0E-35E3B614CE30}" type="presParOf" srcId="{356C6788-8C98-42E6-87CC-EED95C65F876}" destId="{A721CBD8-5532-4F11-A539-EB10664198EA}" srcOrd="0" destOrd="0" presId="urn:microsoft.com/office/officeart/2008/layout/AccentedPicture"/>
    <dgm:cxn modelId="{03C8AC91-35AC-4E46-BDE7-E16B4AA2E1D5}" type="presParOf" srcId="{356C6788-8C98-42E6-87CC-EED95C65F876}" destId="{6D1ABB49-8D6F-4BBD-BFC8-2B846CDBC3E4}" srcOrd="1" destOrd="0" presId="urn:microsoft.com/office/officeart/2008/layout/AccentedPicture"/>
    <dgm:cxn modelId="{79AFAEE8-7B65-4AF5-87A8-910EAF506B9C}" type="presParOf" srcId="{356C6788-8C98-42E6-87CC-EED95C65F876}" destId="{8C214ED5-796A-4B94-90B4-ECF43C24DA31}" srcOrd="2" destOrd="0" presId="urn:microsoft.com/office/officeart/2008/layout/AccentedPicture"/>
    <dgm:cxn modelId="{AEC77829-D805-4F41-9B3A-6FE2E915C8F5}" type="presParOf" srcId="{8C214ED5-796A-4B94-90B4-ECF43C24DA31}" destId="{4ADE4631-4730-4177-8204-581D6F13B8A8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6352CB-15C9-4334-B982-4E3E37341CC1}" type="doc">
      <dgm:prSet loTypeId="urn:microsoft.com/office/officeart/2008/layout/AccentedPicture" loCatId="picture" qsTypeId="urn:microsoft.com/office/officeart/2005/8/quickstyle/simple1" qsCatId="simple" csTypeId="urn:microsoft.com/office/officeart/2005/8/colors/accent1_2" csCatId="accent1" phldr="1"/>
      <dgm:spPr/>
    </dgm:pt>
    <dgm:pt modelId="{AC491878-2A17-4CDE-A957-93474A2A9EDD}">
      <dgm:prSet phldrT="[Text]" phldr="1"/>
      <dgm:spPr/>
      <dgm:t>
        <a:bodyPr/>
        <a:lstStyle/>
        <a:p>
          <a:endParaRPr lang="en-US"/>
        </a:p>
      </dgm:t>
    </dgm:pt>
    <dgm:pt modelId="{ADDA42EA-8FE3-41EA-A819-EC64EE381C90}" type="parTrans" cxnId="{5C639F0D-5407-4679-A015-794E9295F37D}">
      <dgm:prSet/>
      <dgm:spPr/>
      <dgm:t>
        <a:bodyPr/>
        <a:lstStyle/>
        <a:p>
          <a:endParaRPr lang="en-US"/>
        </a:p>
      </dgm:t>
    </dgm:pt>
    <dgm:pt modelId="{4922E797-4718-4EE0-B63F-2290D20E01AE}" type="sibTrans" cxnId="{5C639F0D-5407-4679-A015-794E9295F37D}">
      <dgm:prSet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softEdge rad="63500"/>
        </a:effectLst>
      </dgm:spPr>
      <dgm:t>
        <a:bodyPr/>
        <a:lstStyle/>
        <a:p>
          <a:endParaRPr lang="en-US"/>
        </a:p>
      </dgm:t>
    </dgm:pt>
    <dgm:pt modelId="{356C6788-8C98-42E6-87CC-EED95C65F876}" type="pres">
      <dgm:prSet presAssocID="{816352CB-15C9-4334-B982-4E3E37341CC1}" presName="Name0" presStyleCnt="0">
        <dgm:presLayoutVars>
          <dgm:dir/>
        </dgm:presLayoutVars>
      </dgm:prSet>
      <dgm:spPr/>
    </dgm:pt>
    <dgm:pt modelId="{A721CBD8-5532-4F11-A539-EB10664198EA}" type="pres">
      <dgm:prSet presAssocID="{4922E797-4718-4EE0-B63F-2290D20E01AE}" presName="picture_1" presStyleLbl="bgImgPlace1" presStyleIdx="0" presStyleCnt="1" custScaleX="115061" custLinFactNeighborX="1475" custLinFactNeighborY="-867"/>
      <dgm:spPr/>
      <dgm:t>
        <a:bodyPr/>
        <a:lstStyle/>
        <a:p>
          <a:endParaRPr lang="en-US"/>
        </a:p>
      </dgm:t>
    </dgm:pt>
    <dgm:pt modelId="{6D1ABB49-8D6F-4BBD-BFC8-2B846CDBC3E4}" type="pres">
      <dgm:prSet presAssocID="{AC491878-2A17-4CDE-A957-93474A2A9EDD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214ED5-796A-4B94-90B4-ECF43C24DA31}" type="pres">
      <dgm:prSet presAssocID="{816352CB-15C9-4334-B982-4E3E37341CC1}" presName="maxNode" presStyleCnt="0"/>
      <dgm:spPr/>
    </dgm:pt>
    <dgm:pt modelId="{4ADE4631-4730-4177-8204-581D6F13B8A8}" type="pres">
      <dgm:prSet presAssocID="{816352CB-15C9-4334-B982-4E3E37341CC1}" presName="Name33" presStyleCnt="0"/>
      <dgm:spPr/>
    </dgm:pt>
  </dgm:ptLst>
  <dgm:cxnLst>
    <dgm:cxn modelId="{5C639F0D-5407-4679-A015-794E9295F37D}" srcId="{816352CB-15C9-4334-B982-4E3E37341CC1}" destId="{AC491878-2A17-4CDE-A957-93474A2A9EDD}" srcOrd="0" destOrd="0" parTransId="{ADDA42EA-8FE3-41EA-A819-EC64EE381C90}" sibTransId="{4922E797-4718-4EE0-B63F-2290D20E01AE}"/>
    <dgm:cxn modelId="{C750DFC4-4A25-4DA0-8C2C-46491AA4FD25}" type="presOf" srcId="{816352CB-15C9-4334-B982-4E3E37341CC1}" destId="{356C6788-8C98-42E6-87CC-EED95C65F876}" srcOrd="0" destOrd="0" presId="urn:microsoft.com/office/officeart/2008/layout/AccentedPicture"/>
    <dgm:cxn modelId="{0FA2CE66-6A6A-40E8-8ACC-0E78D8227491}" type="presOf" srcId="{AC491878-2A17-4CDE-A957-93474A2A9EDD}" destId="{6D1ABB49-8D6F-4BBD-BFC8-2B846CDBC3E4}" srcOrd="0" destOrd="0" presId="urn:microsoft.com/office/officeart/2008/layout/AccentedPicture"/>
    <dgm:cxn modelId="{3198A0AE-03B3-4EEC-B141-FDA492DED974}" type="presOf" srcId="{4922E797-4718-4EE0-B63F-2290D20E01AE}" destId="{A721CBD8-5532-4F11-A539-EB10664198EA}" srcOrd="0" destOrd="0" presId="urn:microsoft.com/office/officeart/2008/layout/AccentedPicture"/>
    <dgm:cxn modelId="{69C38D0A-F204-45B9-B890-EBA9774C0E74}" type="presParOf" srcId="{356C6788-8C98-42E6-87CC-EED95C65F876}" destId="{A721CBD8-5532-4F11-A539-EB10664198EA}" srcOrd="0" destOrd="0" presId="urn:microsoft.com/office/officeart/2008/layout/AccentedPicture"/>
    <dgm:cxn modelId="{B2DB317E-CB95-4633-9376-1B2EC3D6B81F}" type="presParOf" srcId="{356C6788-8C98-42E6-87CC-EED95C65F876}" destId="{6D1ABB49-8D6F-4BBD-BFC8-2B846CDBC3E4}" srcOrd="1" destOrd="0" presId="urn:microsoft.com/office/officeart/2008/layout/AccentedPicture"/>
    <dgm:cxn modelId="{875F186A-B2FD-40DB-99D3-9DBE3907F799}" type="presParOf" srcId="{356C6788-8C98-42E6-87CC-EED95C65F876}" destId="{8C214ED5-796A-4B94-90B4-ECF43C24DA31}" srcOrd="2" destOrd="0" presId="urn:microsoft.com/office/officeart/2008/layout/AccentedPicture"/>
    <dgm:cxn modelId="{C2D7C272-DAC0-47C2-A9E8-67DFFE32388F}" type="presParOf" srcId="{8C214ED5-796A-4B94-90B4-ECF43C24DA31}" destId="{4ADE4631-4730-4177-8204-581D6F13B8A8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C0CA0E-7944-46EA-9AB3-34DA9536533F}">
      <dsp:nvSpPr>
        <dsp:cNvPr id="0" name=""/>
        <dsp:cNvSpPr/>
      </dsp:nvSpPr>
      <dsp:spPr>
        <a:xfrm>
          <a:off x="3470" y="1420071"/>
          <a:ext cx="2236980" cy="2631742"/>
        </a:xfrm>
        <a:prstGeom prst="rect">
          <a:avLst/>
        </a:prstGeom>
        <a:solidFill>
          <a:srgbClr val="0032C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930217-1974-4E4A-915C-2E8C08ACF20C}">
      <dsp:nvSpPr>
        <dsp:cNvPr id="0" name=""/>
        <dsp:cNvSpPr/>
      </dsp:nvSpPr>
      <dsp:spPr>
        <a:xfrm>
          <a:off x="115319" y="1525341"/>
          <a:ext cx="2013282" cy="1710632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FCA716-645D-4500-9748-6EE6576A9FBC}">
      <dsp:nvSpPr>
        <dsp:cNvPr id="0" name=""/>
        <dsp:cNvSpPr/>
      </dsp:nvSpPr>
      <dsp:spPr>
        <a:xfrm>
          <a:off x="115319" y="3235973"/>
          <a:ext cx="2013282" cy="710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err="1" smtClean="0">
              <a:solidFill>
                <a:schemeClr val="bg1">
                  <a:lumMod val="85000"/>
                  <a:lumOff val="15000"/>
                </a:schemeClr>
              </a:solidFill>
            </a:rPr>
            <a:t>Shantrice</a:t>
          </a:r>
          <a:endParaRPr lang="en-US" sz="2800" kern="1200" dirty="0" smtClean="0">
            <a:solidFill>
              <a:schemeClr val="bg1">
                <a:lumMod val="85000"/>
                <a:lumOff val="15000"/>
              </a:schemeClr>
            </a:solidFill>
          </a:endParaRPr>
        </a:p>
      </dsp:txBody>
      <dsp:txXfrm>
        <a:off x="115319" y="3235973"/>
        <a:ext cx="2013282" cy="710570"/>
      </dsp:txXfrm>
    </dsp:sp>
    <dsp:sp modelId="{4D9F2A84-B20F-420C-8D88-B83F337DF6C7}">
      <dsp:nvSpPr>
        <dsp:cNvPr id="0" name=""/>
        <dsp:cNvSpPr/>
      </dsp:nvSpPr>
      <dsp:spPr>
        <a:xfrm>
          <a:off x="2743763" y="1420071"/>
          <a:ext cx="2236980" cy="2631742"/>
        </a:xfrm>
        <a:prstGeom prst="rect">
          <a:avLst/>
        </a:prstGeom>
        <a:solidFill>
          <a:srgbClr val="002392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4CFCF8-071A-4EEC-8CEA-DA3BCFD736A9}">
      <dsp:nvSpPr>
        <dsp:cNvPr id="0" name=""/>
        <dsp:cNvSpPr/>
      </dsp:nvSpPr>
      <dsp:spPr>
        <a:xfrm>
          <a:off x="2855612" y="1525341"/>
          <a:ext cx="2013282" cy="1710632"/>
        </a:xfrm>
        <a:prstGeom prst="rect">
          <a:avLst/>
        </a:prstGeom>
        <a:blipFill>
          <a:blip xmlns:r="http://schemas.openxmlformats.org/officeDocument/2006/relationships"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3EDA9D-8E7C-4E06-8AF9-C6D39611D56C}">
      <dsp:nvSpPr>
        <dsp:cNvPr id="0" name=""/>
        <dsp:cNvSpPr/>
      </dsp:nvSpPr>
      <dsp:spPr>
        <a:xfrm>
          <a:off x="2855612" y="3235973"/>
          <a:ext cx="2013282" cy="710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>
                  <a:lumMod val="85000"/>
                  <a:lumOff val="15000"/>
                </a:schemeClr>
              </a:solidFill>
            </a:rPr>
            <a:t>Autumn</a:t>
          </a:r>
        </a:p>
      </dsp:txBody>
      <dsp:txXfrm>
        <a:off x="2855612" y="3235973"/>
        <a:ext cx="2013282" cy="710570"/>
      </dsp:txXfrm>
    </dsp:sp>
    <dsp:sp modelId="{0ABB1F55-19C5-4EFB-9A59-C15EE3D30AC4}">
      <dsp:nvSpPr>
        <dsp:cNvPr id="0" name=""/>
        <dsp:cNvSpPr/>
      </dsp:nvSpPr>
      <dsp:spPr>
        <a:xfrm>
          <a:off x="5484055" y="1420071"/>
          <a:ext cx="2236980" cy="2631742"/>
        </a:xfrm>
        <a:prstGeom prst="rect">
          <a:avLst/>
        </a:prstGeom>
        <a:solidFill>
          <a:srgbClr val="0032C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9BB1D6-516E-47F7-86CA-45EEDE33FE9F}">
      <dsp:nvSpPr>
        <dsp:cNvPr id="0" name=""/>
        <dsp:cNvSpPr/>
      </dsp:nvSpPr>
      <dsp:spPr>
        <a:xfrm>
          <a:off x="5595904" y="1525341"/>
          <a:ext cx="2013282" cy="1710632"/>
        </a:xfrm>
        <a:prstGeom prst="rect">
          <a:avLst/>
        </a:prstGeom>
        <a:blipFill>
          <a:blip xmlns:r="http://schemas.openxmlformats.org/officeDocument/2006/relationships"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5C65D4-8D71-48A5-9EF3-BA113D7DD744}">
      <dsp:nvSpPr>
        <dsp:cNvPr id="0" name=""/>
        <dsp:cNvSpPr/>
      </dsp:nvSpPr>
      <dsp:spPr>
        <a:xfrm>
          <a:off x="5595904" y="3235973"/>
          <a:ext cx="2013282" cy="710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>
                  <a:lumMod val="85000"/>
                  <a:lumOff val="15000"/>
                </a:schemeClr>
              </a:solidFill>
            </a:rPr>
            <a:t>Steven</a:t>
          </a:r>
          <a:endParaRPr lang="en-US" sz="2800" kern="1200" dirty="0">
            <a:solidFill>
              <a:schemeClr val="bg1">
                <a:lumMod val="85000"/>
                <a:lumOff val="15000"/>
              </a:schemeClr>
            </a:solidFill>
          </a:endParaRPr>
        </a:p>
      </dsp:txBody>
      <dsp:txXfrm>
        <a:off x="5595904" y="3235973"/>
        <a:ext cx="2013282" cy="710570"/>
      </dsp:txXfrm>
    </dsp:sp>
    <dsp:sp modelId="{6FB07E45-5A8A-4BCB-8BD4-32488441899D}">
      <dsp:nvSpPr>
        <dsp:cNvPr id="0" name=""/>
        <dsp:cNvSpPr/>
      </dsp:nvSpPr>
      <dsp:spPr>
        <a:xfrm>
          <a:off x="8224348" y="1420071"/>
          <a:ext cx="2236980" cy="2631742"/>
        </a:xfrm>
        <a:prstGeom prst="rect">
          <a:avLst/>
        </a:prstGeom>
        <a:solidFill>
          <a:srgbClr val="0032C0">
            <a:alpha val="40000"/>
          </a:srgb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74BD1C-E7B5-4EE0-9440-693561663487}">
      <dsp:nvSpPr>
        <dsp:cNvPr id="0" name=""/>
        <dsp:cNvSpPr/>
      </dsp:nvSpPr>
      <dsp:spPr>
        <a:xfrm>
          <a:off x="8336197" y="1525341"/>
          <a:ext cx="2013282" cy="1710632"/>
        </a:xfrm>
        <a:prstGeom prst="rect">
          <a:avLst/>
        </a:prstGeom>
        <a:blipFill>
          <a:blip xmlns:r="http://schemas.openxmlformats.org/officeDocument/2006/relationships"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2E9829-F881-4551-89F8-2A648F2224DB}">
      <dsp:nvSpPr>
        <dsp:cNvPr id="0" name=""/>
        <dsp:cNvSpPr/>
      </dsp:nvSpPr>
      <dsp:spPr>
        <a:xfrm>
          <a:off x="8336197" y="3235973"/>
          <a:ext cx="2013282" cy="7105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chemeClr val="bg1">
                  <a:lumMod val="85000"/>
                  <a:lumOff val="15000"/>
                </a:schemeClr>
              </a:solidFill>
            </a:rPr>
            <a:t>Hannah</a:t>
          </a:r>
          <a:endParaRPr lang="en-US" sz="2800" kern="1200" dirty="0">
            <a:solidFill>
              <a:schemeClr val="bg1">
                <a:lumMod val="85000"/>
                <a:lumOff val="15000"/>
              </a:schemeClr>
            </a:solidFill>
          </a:endParaRPr>
        </a:p>
      </dsp:txBody>
      <dsp:txXfrm>
        <a:off x="8336197" y="3235973"/>
        <a:ext cx="2013282" cy="71057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21CBD8-5532-4F11-A539-EB10664198EA}">
      <dsp:nvSpPr>
        <dsp:cNvPr id="0" name=""/>
        <dsp:cNvSpPr/>
      </dsp:nvSpPr>
      <dsp:spPr>
        <a:xfrm>
          <a:off x="-9386" y="0"/>
          <a:ext cx="4841144" cy="5366657"/>
        </a:xfrm>
        <a:prstGeom prst="roundRect">
          <a:avLst/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1ABB49-8D6F-4BBD-BFC8-2B846CDBC3E4}">
      <dsp:nvSpPr>
        <dsp:cNvPr id="0" name=""/>
        <dsp:cNvSpPr/>
      </dsp:nvSpPr>
      <dsp:spPr>
        <a:xfrm>
          <a:off x="475754" y="2146662"/>
          <a:ext cx="3239743" cy="321999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475754" y="2146662"/>
        <a:ext cx="3239743" cy="32199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21CBD8-5532-4F11-A539-EB10664198EA}">
      <dsp:nvSpPr>
        <dsp:cNvPr id="0" name=""/>
        <dsp:cNvSpPr/>
      </dsp:nvSpPr>
      <dsp:spPr>
        <a:xfrm>
          <a:off x="-9386" y="0"/>
          <a:ext cx="4841144" cy="5366657"/>
        </a:xfrm>
        <a:prstGeom prst="round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>
          <a:softEdge rad="6350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1ABB49-8D6F-4BBD-BFC8-2B846CDBC3E4}">
      <dsp:nvSpPr>
        <dsp:cNvPr id="0" name=""/>
        <dsp:cNvSpPr/>
      </dsp:nvSpPr>
      <dsp:spPr>
        <a:xfrm>
          <a:off x="475754" y="2146662"/>
          <a:ext cx="3239743" cy="321999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475754" y="2146662"/>
        <a:ext cx="3239743" cy="32199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7000" y="0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2D152-3838-4835-958A-ED1B3B71207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325" y="4387850"/>
            <a:ext cx="5559425" cy="4156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7000" y="8772525"/>
            <a:ext cx="301148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C991A-FB5E-4FA0-83F1-8B53E3AE18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28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C991A-FB5E-4FA0-83F1-8B53E3AE18F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15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FD8D-5ECD-4FB5-A405-1D7BD7BA2744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9F92-FD42-49E9-AAE3-EA65F0777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31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FD8D-5ECD-4FB5-A405-1D7BD7BA2744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9F92-FD42-49E9-AAE3-EA65F0777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240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FD8D-5ECD-4FB5-A405-1D7BD7BA2744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9F92-FD42-49E9-AAE3-EA65F0777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422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FD8D-5ECD-4FB5-A405-1D7BD7BA2744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9F92-FD42-49E9-AAE3-EA65F0777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62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FD8D-5ECD-4FB5-A405-1D7BD7BA2744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9F92-FD42-49E9-AAE3-EA65F0777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26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FD8D-5ECD-4FB5-A405-1D7BD7BA2744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9F92-FD42-49E9-AAE3-EA65F0777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9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FD8D-5ECD-4FB5-A405-1D7BD7BA2744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9F92-FD42-49E9-AAE3-EA65F0777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39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FD8D-5ECD-4FB5-A405-1D7BD7BA2744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9F92-FD42-49E9-AAE3-EA65F0777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9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FD8D-5ECD-4FB5-A405-1D7BD7BA2744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9F92-FD42-49E9-AAE3-EA65F0777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075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FD8D-5ECD-4FB5-A405-1D7BD7BA2744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9F92-FD42-49E9-AAE3-EA65F0777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67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FD8D-5ECD-4FB5-A405-1D7BD7BA2744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69F92-FD42-49E9-AAE3-EA65F0777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763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F700-A1AF-4BA0-B8A7-7BB1D97669D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7E39-5189-4114-A404-AD6F43D3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45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F700-A1AF-4BA0-B8A7-7BB1D97669D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7E39-5189-4114-A404-AD6F43D3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51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F700-A1AF-4BA0-B8A7-7BB1D97669D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7E39-5189-4114-A404-AD6F43D3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7076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F700-A1AF-4BA0-B8A7-7BB1D97669D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7E39-5189-4114-A404-AD6F43D3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678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F700-A1AF-4BA0-B8A7-7BB1D97669D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7E39-5189-4114-A404-AD6F43D3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5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F700-A1AF-4BA0-B8A7-7BB1D97669D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7E39-5189-4114-A404-AD6F43D3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269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F700-A1AF-4BA0-B8A7-7BB1D97669D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7E39-5189-4114-A404-AD6F43D3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03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F700-A1AF-4BA0-B8A7-7BB1D97669D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7E39-5189-4114-A404-AD6F43D3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903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F700-A1AF-4BA0-B8A7-7BB1D97669D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7E39-5189-4114-A404-AD6F43D3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876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F700-A1AF-4BA0-B8A7-7BB1D97669D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7E39-5189-4114-A404-AD6F43D3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76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1F700-A1AF-4BA0-B8A7-7BB1D97669D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B7E39-5189-4114-A404-AD6F43D3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705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1371600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5/23/2018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828800" y="3331698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298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5/23/2018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39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5/23/2018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417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5/23/2018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0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7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5/23/2018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62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5/23/2018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82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5/23/2018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212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5/23/2018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4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5/23/2018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58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5/23/2018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0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5/23/2018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33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609600"/>
            <a:ext cx="94488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2507786"/>
            <a:ext cx="94488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2000">
              <a:schemeClr val="accent4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0FD8D-5ECD-4FB5-A405-1D7BD7BA2744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69F92-FD42-49E9-AAE3-EA65F07779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34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1F700-A1AF-4BA0-B8A7-7BB1D97669D9}" type="datetimeFigureOut">
              <a:rPr lang="en-US" smtClean="0"/>
              <a:t>5/23/2018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B7E39-5189-4114-A404-AD6F43D38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37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2000">
              <a:schemeClr val="accent4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2207172"/>
            <a:ext cx="10972800" cy="41021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Arial 40</a:t>
            </a:r>
          </a:p>
          <a:p>
            <a:pPr lvl="1" eaLnBrk="1" latinLnBrk="0" hangingPunct="1"/>
            <a:r>
              <a:rPr kumimoji="0" lang="en-US" dirty="0" smtClean="0"/>
              <a:t>Arial 32</a:t>
            </a:r>
          </a:p>
          <a:p>
            <a:pPr lvl="2" eaLnBrk="1" latinLnBrk="0" hangingPunct="1"/>
            <a:r>
              <a:rPr kumimoji="0" lang="en-US" dirty="0" smtClean="0"/>
              <a:t>Arial Narrow 28</a:t>
            </a:r>
          </a:p>
          <a:p>
            <a:pPr lvl="3" eaLnBrk="1" latinLnBrk="0" hangingPunct="1"/>
            <a:r>
              <a:rPr kumimoji="0" lang="en-US" dirty="0" smtClean="0"/>
              <a:t>Arial Narrow 24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5/23/2018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196" y="0"/>
            <a:ext cx="1219358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961697"/>
            <a:ext cx="10972800" cy="1198178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dirty="0" smtClean="0"/>
              <a:t>Sitka Banner 66 pt.</a:t>
            </a:r>
            <a:endParaRPr kumimoji="0"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02287"/>
            <a:ext cx="12193588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1994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6600" b="1" kern="1200" cap="none" baseline="0">
          <a:ln w="6350">
            <a:noFill/>
          </a:ln>
          <a:solidFill>
            <a:schemeClr val="accent4">
              <a:lumMod val="50000"/>
            </a:schemeClr>
          </a:soli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Sitka Banner" panose="02000505000000020004" pitchFamily="2" charset="0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Arial" panose="020B0604020202020204" pitchFamily="34" charset="0"/>
        <a:buChar char="•"/>
        <a:defRPr kumimoji="0" sz="4000" kern="1200" baseline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Courier New" panose="02070309020205020404" pitchFamily="49" charset="0"/>
        <a:buChar char="o"/>
        <a:defRPr kumimoji="0" sz="3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800" kern="1200">
          <a:solidFill>
            <a:schemeClr val="bg1"/>
          </a:solidFill>
          <a:latin typeface="Arial Narrow" panose="020B0606020202030204" pitchFamily="34" charset="0"/>
          <a:ea typeface="+mn-ea"/>
          <a:cs typeface="Arial" panose="020B0604020202020204" pitchFamily="34" charset="0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400" kern="1200">
          <a:solidFill>
            <a:schemeClr val="bg1"/>
          </a:solidFill>
          <a:latin typeface="Arial Narrow" panose="020B0606020202030204" pitchFamily="34" charset="0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5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5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31.png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3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2862"/>
            <a:ext cx="12192000" cy="8097953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7994"/>
            <a:ext cx="12193588" cy="125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58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39824"/>
            <a:ext cx="10972800" cy="1130936"/>
          </a:xfrm>
        </p:spPr>
        <p:txBody>
          <a:bodyPr>
            <a:normAutofit/>
          </a:bodyPr>
          <a:lstStyle/>
          <a:p>
            <a:endParaRPr lang="en-US" sz="6600" dirty="0">
              <a:solidFill>
                <a:schemeClr val="accent4">
                  <a:lumMod val="75000"/>
                </a:schemeClr>
              </a:solidFill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01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62" y="787923"/>
            <a:ext cx="4190808" cy="25134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8" y="433194"/>
            <a:ext cx="4255654" cy="283710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0"/>
          <a:stretch/>
        </p:blipFill>
        <p:spPr>
          <a:xfrm>
            <a:off x="4776000" y="3270297"/>
            <a:ext cx="4298170" cy="26096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08" y="3270297"/>
            <a:ext cx="4255654" cy="26096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21935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139825"/>
            <a:ext cx="10843647" cy="1083826"/>
          </a:xfrm>
        </p:spPr>
        <p:txBody>
          <a:bodyPr>
            <a:normAutofit fontScale="90000"/>
          </a:bodyPr>
          <a:lstStyle/>
          <a:p>
            <a:pPr algn="r"/>
            <a:r>
              <a:rPr lang="en-US" sz="73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RHA </a:t>
            </a:r>
            <a:r>
              <a:rPr lang="en-US" sz="6000" dirty="0" smtClean="0">
                <a:solidFill>
                  <a:schemeClr val="accent4">
                    <a:lumMod val="75000"/>
                  </a:schemeClr>
                </a:solidFill>
                <a:latin typeface="Velino Text Bold" pitchFamily="50" charset="0"/>
              </a:rPr>
              <a:t> </a:t>
            </a:r>
            <a:endParaRPr lang="en-US" sz="6000" dirty="0">
              <a:solidFill>
                <a:schemeClr val="accent4">
                  <a:lumMod val="75000"/>
                </a:schemeClr>
              </a:solidFill>
              <a:latin typeface="Velino Text Bold" pitchFamily="50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064" y="2223651"/>
            <a:ext cx="3364595" cy="215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252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000">
        <p:fade/>
      </p:transition>
    </mc:Choice>
    <mc:Fallback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62" y="787923"/>
            <a:ext cx="4190808" cy="25134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8" y="433194"/>
            <a:ext cx="4255654" cy="283710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0"/>
          <a:stretch/>
        </p:blipFill>
        <p:spPr>
          <a:xfrm>
            <a:off x="4776000" y="3270297"/>
            <a:ext cx="4298170" cy="26096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08" y="3270297"/>
            <a:ext cx="4255654" cy="26096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21935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139825"/>
            <a:ext cx="10843647" cy="1083826"/>
          </a:xfrm>
        </p:spPr>
        <p:txBody>
          <a:bodyPr>
            <a:normAutofit fontScale="90000"/>
          </a:bodyPr>
          <a:lstStyle/>
          <a:p>
            <a:pPr algn="r"/>
            <a:r>
              <a:rPr lang="en-US" sz="7300" dirty="0" smtClean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RHA </a:t>
            </a:r>
            <a:r>
              <a:rPr lang="en-US" sz="6000" dirty="0" smtClean="0">
                <a:solidFill>
                  <a:schemeClr val="accent4">
                    <a:lumMod val="75000"/>
                  </a:schemeClr>
                </a:solidFill>
                <a:latin typeface="Velino Text Bold" pitchFamily="50" charset="0"/>
              </a:rPr>
              <a:t> </a:t>
            </a:r>
            <a:endParaRPr lang="en-US" sz="6000" dirty="0">
              <a:solidFill>
                <a:schemeClr val="accent4">
                  <a:lumMod val="75000"/>
                </a:schemeClr>
              </a:solidFill>
              <a:latin typeface="Velino Text Bold" pitchFamily="50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064" y="2223651"/>
            <a:ext cx="3364595" cy="215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74170" y="2044630"/>
            <a:ext cx="31178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Quasi-Government Agency</a:t>
            </a:r>
          </a:p>
        </p:txBody>
      </p:sp>
    </p:spTree>
    <p:extLst>
      <p:ext uri="{BB962C8B-B14F-4D97-AF65-F5344CB8AC3E}">
        <p14:creationId xmlns:p14="http://schemas.microsoft.com/office/powerpoint/2010/main" val="3512048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fade/>
      </p:transition>
    </mc:Choice>
    <mc:Fallback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62" y="787923"/>
            <a:ext cx="4190808" cy="25134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8" y="433194"/>
            <a:ext cx="4255654" cy="283710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0"/>
          <a:stretch/>
        </p:blipFill>
        <p:spPr>
          <a:xfrm>
            <a:off x="4776000" y="3270297"/>
            <a:ext cx="4298170" cy="26096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08" y="3270297"/>
            <a:ext cx="4255654" cy="26096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21935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139825"/>
            <a:ext cx="10843647" cy="1083826"/>
          </a:xfrm>
        </p:spPr>
        <p:txBody>
          <a:bodyPr>
            <a:normAutofit fontScale="90000"/>
          </a:bodyPr>
          <a:lstStyle/>
          <a:p>
            <a:pPr algn="r"/>
            <a:r>
              <a:rPr lang="en-US" sz="7300" dirty="0" smtClean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RHA</a:t>
            </a:r>
            <a:r>
              <a:rPr lang="en-US" sz="6000" dirty="0" smtClean="0">
                <a:solidFill>
                  <a:schemeClr val="accent4">
                    <a:lumMod val="75000"/>
                  </a:schemeClr>
                </a:solidFill>
                <a:latin typeface="Velino Text Bold" pitchFamily="50" charset="0"/>
              </a:rPr>
              <a:t>  </a:t>
            </a:r>
            <a:endParaRPr lang="en-US" sz="6000" dirty="0">
              <a:solidFill>
                <a:schemeClr val="accent4">
                  <a:lumMod val="75000"/>
                </a:schemeClr>
              </a:solidFill>
              <a:latin typeface="Velino Text Bold" pitchFamily="50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064" y="2223651"/>
            <a:ext cx="3364595" cy="215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74170" y="2044630"/>
            <a:ext cx="311783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Quasi-Government Agency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Governed</a:t>
            </a:r>
          </a:p>
        </p:txBody>
      </p:sp>
    </p:spTree>
    <p:extLst>
      <p:ext uri="{BB962C8B-B14F-4D97-AF65-F5344CB8AC3E}">
        <p14:creationId xmlns:p14="http://schemas.microsoft.com/office/powerpoint/2010/main" val="38630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62" y="787923"/>
            <a:ext cx="4190808" cy="251341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8" y="433194"/>
            <a:ext cx="4255654" cy="283710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0"/>
          <a:stretch/>
        </p:blipFill>
        <p:spPr>
          <a:xfrm>
            <a:off x="4776000" y="3270297"/>
            <a:ext cx="4298170" cy="260968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708" y="3270297"/>
            <a:ext cx="4255654" cy="26096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21935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139825"/>
            <a:ext cx="10843647" cy="1083826"/>
          </a:xfrm>
        </p:spPr>
        <p:txBody>
          <a:bodyPr>
            <a:normAutofit fontScale="90000"/>
          </a:bodyPr>
          <a:lstStyle/>
          <a:p>
            <a:pPr algn="r"/>
            <a:r>
              <a:rPr lang="en-US" sz="7300" dirty="0" smtClean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RHA</a:t>
            </a:r>
            <a:r>
              <a:rPr lang="en-US" sz="6000" dirty="0" smtClean="0">
                <a:solidFill>
                  <a:schemeClr val="accent4">
                    <a:lumMod val="75000"/>
                  </a:schemeClr>
                </a:solidFill>
                <a:latin typeface="Velino Text Bold" pitchFamily="50" charset="0"/>
              </a:rPr>
              <a:t>  </a:t>
            </a:r>
            <a:endParaRPr lang="en-US" sz="6000" dirty="0">
              <a:solidFill>
                <a:schemeClr val="accent4">
                  <a:lumMod val="75000"/>
                </a:schemeClr>
              </a:solidFill>
              <a:latin typeface="Velino Text Bold" pitchFamily="50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064" y="2223651"/>
            <a:ext cx="3364595" cy="215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74170" y="2044630"/>
            <a:ext cx="311783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Quasi-Government Agency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Governed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Jurisdiction:  Reno, Sparks, Washoe County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02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3" b="98810" l="0" r="100000">
                        <a14:foregroundMark x1="40926" y1="24156" x2="40926" y2="24156"/>
                        <a14:foregroundMark x1="41081" y1="23352" x2="41081" y2="23352"/>
                        <a14:foregroundMark x1="39917" y1="25828" x2="39917" y2="25828"/>
                        <a14:foregroundMark x1="80920" y1="36217" x2="80920" y2="36217"/>
                        <a14:foregroundMark x1="80093" y1="29688" x2="80093" y2="29688"/>
                        <a14:foregroundMark x1="81825" y1="26150" x2="81825" y2="26150"/>
                        <a14:foregroundMark x1="13625" y1="60727" x2="13625" y2="60727"/>
                        <a14:foregroundMark x1="13030" y1="74751" x2="13030" y2="74751"/>
                        <a14:foregroundMark x1="16210" y1="81409" x2="16210" y2="81409"/>
                        <a14:foregroundMark x1="17373" y1="64458" x2="17373" y2="64458"/>
                        <a14:foregroundMark x1="29498" y1="69862" x2="29498" y2="69862"/>
                        <a14:foregroundMark x1="29990" y1="73625" x2="29990" y2="73625"/>
                        <a14:foregroundMark x1="31567" y1="69669" x2="31567" y2="69669"/>
                        <a14:foregroundMark x1="32084" y1="70505" x2="32084" y2="70505"/>
                        <a14:foregroundMark x1="32239" y1="68639" x2="32239" y2="68639"/>
                        <a14:foregroundMark x1="34074" y1="63332" x2="34074" y2="63332"/>
                        <a14:foregroundMark x1="36841" y1="79029" x2="36841" y2="79029"/>
                        <a14:foregroundMark x1="42011" y1="81505" x2="42011" y2="81505"/>
                        <a14:foregroundMark x1="47932" y1="77871" x2="47932" y2="77871"/>
                        <a14:foregroundMark x1="49690" y1="74558" x2="49690" y2="74558"/>
                        <a14:foregroundMark x1="53206" y1="83274" x2="53206" y2="83274"/>
                        <a14:foregroundMark x1="62720" y1="84947" x2="62720" y2="84947"/>
                        <a14:foregroundMark x1="11453" y1="55227" x2="11453" y2="55227"/>
                        <a14:foregroundMark x1="15305" y1="56899" x2="15305" y2="56899"/>
                        <a14:foregroundMark x1="15538" y1="68318" x2="15538" y2="68318"/>
                        <a14:foregroundMark x1="11867" y1="69765" x2="11867" y2="69765"/>
                        <a14:foregroundMark x1="12797" y1="83467" x2="12797" y2="83467"/>
                        <a14:foregroundMark x1="13780" y1="62818" x2="13780" y2="62818"/>
                        <a14:foregroundMark x1="15615" y1="73400" x2="15615" y2="73400"/>
                        <a14:foregroundMark x1="15874" y1="78707" x2="15874" y2="78707"/>
                        <a14:foregroundMark x1="17296" y1="83885" x2="17296" y2="83885"/>
                        <a14:foregroundMark x1="13133" y1="79961" x2="13133" y2="79961"/>
                        <a14:foregroundMark x1="11608" y1="66774" x2="11608" y2="66774"/>
                        <a14:foregroundMark x1="11944" y1="61370" x2="11944" y2="61370"/>
                        <a14:foregroundMark x1="11711" y1="75491" x2="11711" y2="75491"/>
                        <a14:foregroundMark x1="11039" y1="71438" x2="11039" y2="71438"/>
                        <a14:foregroundMark x1="10626" y1="68736" x2="10626" y2="68736"/>
                        <a14:foregroundMark x1="10781" y1="69347" x2="10781" y2="69347"/>
                        <a14:foregroundMark x1="10962" y1="76520" x2="10962" y2="76520"/>
                        <a14:foregroundMark x1="11194" y1="74140" x2="11194" y2="74140"/>
                        <a14:foregroundMark x1="11711" y1="78482" x2="11711" y2="78482"/>
                        <a14:foregroundMark x1="11453" y1="82438" x2="11453" y2="82438"/>
                        <a14:foregroundMark x1="10781" y1="78096" x2="10781" y2="78096"/>
                        <a14:foregroundMark x1="11298" y1="80380" x2="11298" y2="80380"/>
                        <a14:foregroundMark x1="10781" y1="81312" x2="10781" y2="81312"/>
                        <a14:foregroundMark x1="11298" y1="84304" x2="11298" y2="84304"/>
                        <a14:foregroundMark x1="13961" y1="84625" x2="13961" y2="84625"/>
                        <a14:foregroundMark x1="17709" y1="84947" x2="17709" y2="84947"/>
                        <a14:foregroundMark x1="18046" y1="84947" x2="18046" y2="84947"/>
                        <a14:foregroundMark x1="12384" y1="85140" x2="12384" y2="85140"/>
                        <a14:foregroundMark x1="11194" y1="85365" x2="11194" y2="85365"/>
                        <a14:foregroundMark x1="10858" y1="83081" x2="10858" y2="83081"/>
                        <a14:foregroundMark x1="4188" y1="30492" x2="4188" y2="30492"/>
                        <a14:foregroundMark x1="2766" y1="34030" x2="2766" y2="34030"/>
                        <a14:foregroundMark x1="5196" y1="33516" x2="5196" y2="33516"/>
                        <a14:foregroundMark x1="2094" y1="32390" x2="2094" y2="32390"/>
                        <a14:foregroundMark x1="1422" y1="35478" x2="1422" y2="35478"/>
                        <a14:foregroundMark x1="2353" y1="41428" x2="2353" y2="41428"/>
                        <a14:foregroundMark x1="3930" y1="44323" x2="3930" y2="44323"/>
                        <a14:foregroundMark x1="4111" y1="46510" x2="4111" y2="46510"/>
                        <a14:foregroundMark x1="4188" y1="50563" x2="4188" y2="50563"/>
                        <a14:foregroundMark x1="2611" y1="53265" x2="2611" y2="53265"/>
                        <a14:foregroundMark x1="440" y1="57736" x2="440" y2="57736"/>
                        <a14:foregroundMark x1="2947" y1="65616" x2="2947" y2="65616"/>
                        <a14:foregroundMark x1="7187" y1="59472" x2="7187" y2="59472"/>
                        <a14:foregroundMark x1="8868" y1="53458" x2="8868" y2="53458"/>
                        <a14:foregroundMark x1="1525" y1="34030" x2="1525" y2="34030"/>
                        <a14:foregroundMark x1="1112" y1="34867" x2="1112" y2="34867"/>
                        <a14:foregroundMark x1="3697" y1="48890" x2="3697" y2="48890"/>
                        <a14:foregroundMark x1="90512" y1="44516" x2="90512" y2="44516"/>
                        <a14:foregroundMark x1="92192" y1="45867" x2="92192" y2="45867"/>
                        <a14:foregroundMark x1="93020" y1="46928" x2="93020" y2="46928"/>
                        <a14:foregroundMark x1="92787" y1="55967" x2="92787" y2="55967"/>
                        <a14:foregroundMark x1="91184" y1="51496" x2="91184" y2="51496"/>
                        <a14:backgroundMark x1="78594" y1="35896" x2="78594" y2="35896"/>
                        <a14:backgroundMark x1="79240" y1="39241" x2="79240" y2="39241"/>
                        <a14:backgroundMark x1="76422" y1="43294" x2="76422" y2="43294"/>
                        <a14:backgroundMark x1="75000" y1="44934" x2="75000" y2="4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4025" y="1237085"/>
            <a:ext cx="6543675" cy="5258965"/>
          </a:xfrm>
        </p:spPr>
      </p:pic>
      <p:sp>
        <p:nvSpPr>
          <p:cNvPr id="5" name="TextBox 4"/>
          <p:cNvSpPr txBox="1"/>
          <p:nvPr/>
        </p:nvSpPr>
        <p:spPr>
          <a:xfrm>
            <a:off x="783771" y="1494971"/>
            <a:ext cx="460102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Multiply resources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new clients for partners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Tenants receive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 duplication of services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35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3403"/>
            <a:ext cx="10972800" cy="1500568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Community Partnerships</a:t>
            </a:r>
          </a:p>
        </p:txBody>
      </p:sp>
    </p:spTree>
    <p:extLst>
      <p:ext uri="{BB962C8B-B14F-4D97-AF65-F5344CB8AC3E}">
        <p14:creationId xmlns:p14="http://schemas.microsoft.com/office/powerpoint/2010/main" val="1108144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0"/>
    </mc:Choice>
    <mc:Fallback>
      <p:transition spd="slow" advTm="1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64" y="2066330"/>
            <a:ext cx="5805055" cy="4224932"/>
          </a:xfr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6589486" y="1981990"/>
            <a:ext cx="5239657" cy="4224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0">
              <a:buClrTx/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Aging </a:t>
            </a: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Disability Resource </a:t>
            </a:r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buClrTx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Center</a:t>
            </a:r>
            <a:endParaRPr lang="en-US" sz="2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Advocate for Elders for the </a:t>
            </a:r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0">
              <a:buClrTx/>
            </a:pPr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State </a:t>
            </a: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Nevada</a:t>
            </a:r>
          </a:p>
          <a:p>
            <a:pPr lvl="0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 Chest of Sierra Nevada</a:t>
            </a:r>
          </a:p>
          <a:p>
            <a:pPr lvl="0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Casa de Vida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Services Agency</a:t>
            </a:r>
          </a:p>
          <a:p>
            <a:pPr lvl="0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Veterans </a:t>
            </a:r>
            <a:endParaRPr lang="en-US" sz="2800" dirty="0" smtClean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Tx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Affairs </a:t>
            </a: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(VA)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21935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51114"/>
            <a:ext cx="10972800" cy="14859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Community Partners</a:t>
            </a:r>
          </a:p>
        </p:txBody>
      </p:sp>
    </p:spTree>
    <p:extLst>
      <p:ext uri="{BB962C8B-B14F-4D97-AF65-F5344CB8AC3E}">
        <p14:creationId xmlns:p14="http://schemas.microsoft.com/office/powerpoint/2010/main" val="320220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64" y="2066330"/>
            <a:ext cx="5805055" cy="4224932"/>
          </a:xfr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6589486" y="1981990"/>
            <a:ext cx="523965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0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Domestic Violence Resource </a:t>
            </a:r>
          </a:p>
          <a:p>
            <a:pPr lvl="0">
              <a:buClrTx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Center (formally CAAW)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Financial Guidance Center</a:t>
            </a:r>
          </a:p>
          <a:p>
            <a:pPr lvl="0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Bank of Northern </a:t>
            </a:r>
          </a:p>
          <a:p>
            <a:pPr lvl="0">
              <a:buClrTx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Nevada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 Opportunities In Nevada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Nevada </a:t>
            </a:r>
            <a:r>
              <a:rPr lang="en-US" sz="2800" dirty="0" err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JobConnect</a:t>
            </a:r>
            <a:endParaRPr lang="en-US" sz="2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Nevada Division of Welfare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Northern Nevada HOPES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21935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51114"/>
            <a:ext cx="10972800" cy="14859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Community Partners</a:t>
            </a:r>
          </a:p>
        </p:txBody>
      </p:sp>
    </p:spTree>
    <p:extLst>
      <p:ext uri="{BB962C8B-B14F-4D97-AF65-F5344CB8AC3E}">
        <p14:creationId xmlns:p14="http://schemas.microsoft.com/office/powerpoint/2010/main" val="2070053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4000"/>
    </mc:Choice>
    <mc:Fallback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64" y="2066330"/>
            <a:ext cx="5805055" cy="4224932"/>
          </a:xfr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6589486" y="1981990"/>
            <a:ext cx="523965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lvl="0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 Police Department</a:t>
            </a:r>
          </a:p>
          <a:p>
            <a:pPr lvl="0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Rotary Club of Reno</a:t>
            </a:r>
          </a:p>
          <a:p>
            <a:pPr lvl="0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 Embrace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Sierra Nevada Job Corps </a:t>
            </a:r>
            <a:r>
              <a:rPr lang="en-US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Veterans Administration </a:t>
            </a:r>
            <a:endParaRPr lang="en-US" sz="2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Washoe County Health </a:t>
            </a:r>
          </a:p>
          <a:p>
            <a:pPr>
              <a:buClrTx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Department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Local Nonprofit </a:t>
            </a:r>
          </a:p>
          <a:p>
            <a:pPr>
              <a:buClrTx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Organizations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21935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51114"/>
            <a:ext cx="10972800" cy="14859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Community Partners</a:t>
            </a:r>
          </a:p>
        </p:txBody>
      </p:sp>
    </p:spTree>
    <p:extLst>
      <p:ext uri="{BB962C8B-B14F-4D97-AF65-F5344CB8AC3E}">
        <p14:creationId xmlns:p14="http://schemas.microsoft.com/office/powerpoint/2010/main" val="31641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2258" y="1371600"/>
            <a:ext cx="9360342" cy="4787900"/>
          </a:xfrm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1498600" y="5371339"/>
            <a:ext cx="4191000" cy="57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 Manor</a:t>
            </a:r>
            <a:endParaRPr lang="en-US" sz="2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33257"/>
            <a:ext cx="10993821" cy="1371599"/>
          </a:xfrm>
        </p:spPr>
        <p:txBody>
          <a:bodyPr>
            <a:normAutofit/>
          </a:bodyPr>
          <a:lstStyle/>
          <a:p>
            <a:pPr algn="r"/>
            <a:r>
              <a:rPr lang="en-US" sz="5400" dirty="0" smtClean="0">
                <a:solidFill>
                  <a:schemeClr val="accent4">
                    <a:lumMod val="50000"/>
                  </a:schemeClr>
                </a:solidFill>
                <a:effectLst>
                  <a:glow rad="254000">
                    <a:schemeClr val="bg2">
                      <a:lumMod val="40000"/>
                      <a:lumOff val="60000"/>
                    </a:schemeClr>
                  </a:glow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Sitka Banner" panose="02000505000000020004" pitchFamily="2" charset="0"/>
              </a:rPr>
              <a:t>Public Housing</a:t>
            </a:r>
            <a:endParaRPr lang="en-US" sz="5400" dirty="0">
              <a:solidFill>
                <a:schemeClr val="accent4">
                  <a:lumMod val="50000"/>
                </a:schemeClr>
              </a:solidFill>
              <a:effectLst>
                <a:glow rad="254000">
                  <a:schemeClr val="bg2">
                    <a:lumMod val="40000"/>
                    <a:lumOff val="60000"/>
                  </a:schemeClr>
                </a:glow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Sitka Banner" panose="02000505000000020004" pitchFamily="2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60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623" y="1139825"/>
            <a:ext cx="8709733" cy="5151437"/>
          </a:xfrm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5956300" y="5689600"/>
            <a:ext cx="537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</a:t>
            </a:r>
            <a:endParaRPr lang="en-US" sz="2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71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062357" y="1625600"/>
            <a:ext cx="2955470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6800000"/>
              </a:lightRig>
            </a:scene3d>
            <a:sp3d>
              <a:bevelT w="38100" h="38100"/>
            </a:sp3d>
          </a:bodyPr>
          <a:lstStyle/>
          <a:p>
            <a:pPr algn="ctr">
              <a:spcBef>
                <a:spcPct val="0"/>
              </a:spcBef>
            </a:pPr>
            <a:r>
              <a:rPr lang="en-US" sz="5400" b="1" dirty="0">
                <a:ln w="6350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Sitka Banner" panose="02000505000000020004" pitchFamily="2" charset="0"/>
                <a:ea typeface="+mj-ea"/>
                <a:cs typeface="+mj-cs"/>
              </a:rPr>
              <a:t>Market Rate</a:t>
            </a:r>
          </a:p>
          <a:p>
            <a:pPr algn="ctr">
              <a:spcBef>
                <a:spcPct val="0"/>
              </a:spcBef>
            </a:pPr>
            <a:r>
              <a:rPr lang="en-US" sz="5400" b="1" dirty="0">
                <a:ln w="6350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Sitka Banner" panose="02000505000000020004" pitchFamily="2" charset="0"/>
                <a:ea typeface="+mj-ea"/>
                <a:cs typeface="+mj-cs"/>
              </a:rPr>
              <a:t>Housing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09314" y="5344625"/>
            <a:ext cx="2808513" cy="489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Prater Way Apartments</a:t>
            </a:r>
          </a:p>
        </p:txBody>
      </p:sp>
    </p:spTree>
    <p:extLst>
      <p:ext uri="{BB962C8B-B14F-4D97-AF65-F5344CB8AC3E}">
        <p14:creationId xmlns:p14="http://schemas.microsoft.com/office/powerpoint/2010/main" val="196638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5059">
            <a:off x="1425898" y="2001066"/>
            <a:ext cx="8671395" cy="6493386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21935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5724525"/>
            <a:ext cx="121935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61696"/>
            <a:ext cx="10972800" cy="1569231"/>
          </a:xfrm>
        </p:spPr>
        <p:txBody>
          <a:bodyPr>
            <a:normAutofit/>
          </a:bodyPr>
          <a:lstStyle/>
          <a:p>
            <a:endParaRPr lang="en-US" sz="6000" dirty="0">
              <a:solidFill>
                <a:schemeClr val="accent4">
                  <a:lumMod val="75000"/>
                </a:schemeClr>
              </a:solidFill>
              <a:effectLst>
                <a:glow rad="127000">
                  <a:schemeClr val="tx1"/>
                </a:glow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Velino Text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908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115" l="3026" r="97917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809092">
            <a:off x="-88098" y="1339658"/>
            <a:ext cx="7148715" cy="5292852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2757"/>
            <a:ext cx="10972800" cy="146901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Housing Choice Vouchers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69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115" l="3026" r="97917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809092">
            <a:off x="-88098" y="1339658"/>
            <a:ext cx="7148715" cy="5292852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941127" y="2087504"/>
            <a:ext cx="50603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“Section 8” vouchers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2757"/>
            <a:ext cx="10972800" cy="146901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Housing Choice Vouchers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29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115" l="3026" r="97917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809092">
            <a:off x="-88098" y="1339658"/>
            <a:ext cx="7148715" cy="5292852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941127" y="2087504"/>
            <a:ext cx="50603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“Section 8” vouchers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 a portion of monthly rent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2757"/>
            <a:ext cx="10972800" cy="146901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Housing Choice Vouchers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986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115" l="3026" r="97917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809092">
            <a:off x="-88098" y="1339658"/>
            <a:ext cx="7148715" cy="5292852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941127" y="2087504"/>
            <a:ext cx="506037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“Section 8” vouchers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 a portion of monthly rent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choice of location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2757"/>
            <a:ext cx="10972800" cy="146901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Housing Choice Vouchers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01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115" l="3026" r="97917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809092">
            <a:off x="-88098" y="1339658"/>
            <a:ext cx="7148715" cy="5292852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941127" y="2087504"/>
            <a:ext cx="506037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“Section 8” vouchers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 a portion of monthly rent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 choice of location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RHA determines participant eligibility and must approve 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2757"/>
            <a:ext cx="10972800" cy="146901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Housing Choice Vouchers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85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4786"/>
            <a:ext cx="10972800" cy="18288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Our Residents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55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4786"/>
            <a:ext cx="10972800" cy="18288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Our Residents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endParaRPr lang="en-US" sz="4400" b="1" dirty="0">
              <a:ln w="6350">
                <a:noFill/>
              </a:ln>
              <a:solidFill>
                <a:schemeClr val="accent4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Sitka Banner" panose="02000505000000020004" pitchFamily="2" charset="0"/>
              <a:ea typeface="+mj-ea"/>
              <a:cs typeface="+mj-cs"/>
            </a:endParaRPr>
          </a:p>
          <a:p>
            <a:pPr marL="137160" indent="0">
              <a:buNone/>
            </a:pPr>
            <a:endParaRPr lang="en-US" sz="4000" dirty="0" smtClean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r>
              <a:rPr lang="en-US" sz="4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families make less than 30% of the area median (average) income.</a:t>
            </a:r>
            <a:endParaRPr lang="en-US" sz="36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endParaRPr lang="en-US" sz="4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96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4786"/>
            <a:ext cx="10972800" cy="18288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Our Residents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endParaRPr lang="en-US" sz="4400" b="1" dirty="0">
              <a:ln w="6350">
                <a:noFill/>
              </a:ln>
              <a:solidFill>
                <a:schemeClr val="accent4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Sitka Banner" panose="02000505000000020004" pitchFamily="2" charset="0"/>
              <a:ea typeface="+mj-ea"/>
              <a:cs typeface="+mj-cs"/>
            </a:endParaRPr>
          </a:p>
          <a:p>
            <a:pPr marL="137160" indent="0">
              <a:buNone/>
            </a:pPr>
            <a:r>
              <a:rPr lang="en-US" sz="4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median </a:t>
            </a:r>
            <a:r>
              <a:rPr lang="en-US" sz="4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for Washoe County is </a:t>
            </a:r>
            <a:r>
              <a:rPr lang="en-US" sz="4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$73,500.</a:t>
            </a:r>
          </a:p>
          <a:p>
            <a:pPr marL="137160" indent="0">
              <a:buNone/>
            </a:pPr>
            <a:endParaRPr lang="en-US" sz="1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137160" indent="0">
              <a:buNone/>
            </a:pPr>
            <a:r>
              <a:rPr lang="en-US" sz="4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137160" indent="0">
              <a:buNone/>
            </a:pPr>
            <a:endParaRPr lang="en-US" sz="1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 algn="ctr">
              <a:buNone/>
            </a:pPr>
            <a:r>
              <a:rPr lang="en-US" sz="3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(family of four)</a:t>
            </a:r>
            <a:endParaRPr lang="en-US" sz="36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endParaRPr lang="en-US" sz="4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62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34786"/>
            <a:ext cx="10972800" cy="182880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Our Residents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endParaRPr lang="en-US" sz="4400" b="1" dirty="0">
              <a:ln w="6350">
                <a:noFill/>
              </a:ln>
              <a:solidFill>
                <a:schemeClr val="accent4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Sitka Banner" panose="02000505000000020004" pitchFamily="2" charset="0"/>
              <a:ea typeface="+mj-ea"/>
              <a:cs typeface="+mj-cs"/>
            </a:endParaRPr>
          </a:p>
          <a:p>
            <a:pPr marL="137160" indent="0">
              <a:buNone/>
            </a:pPr>
            <a:r>
              <a:rPr lang="en-US" sz="4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median </a:t>
            </a:r>
            <a:r>
              <a:rPr lang="en-US" sz="4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for Washoe County is </a:t>
            </a:r>
            <a:r>
              <a:rPr lang="en-US" sz="4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$73,500.</a:t>
            </a:r>
          </a:p>
          <a:p>
            <a:pPr marL="137160" indent="0">
              <a:buNone/>
            </a:pPr>
            <a:endParaRPr lang="en-US" sz="1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pPr marL="137160" indent="0">
              <a:buNone/>
            </a:pPr>
            <a:r>
              <a:rPr lang="en-US" sz="4000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4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families have incomes less than $22,050.</a:t>
            </a:r>
          </a:p>
          <a:p>
            <a:pPr marL="137160" indent="0">
              <a:buNone/>
            </a:pPr>
            <a:endParaRPr lang="en-US" sz="1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 algn="ctr">
              <a:buNone/>
            </a:pPr>
            <a:r>
              <a:rPr lang="en-US" sz="3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(family of four)</a:t>
            </a:r>
            <a:endParaRPr lang="en-US" sz="36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" indent="0">
              <a:buNone/>
            </a:pPr>
            <a:endParaRPr lang="en-US" sz="40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39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1524552"/>
              </p:ext>
            </p:extLst>
          </p:nvPr>
        </p:nvGraphicFramePr>
        <p:xfrm>
          <a:off x="609600" y="947058"/>
          <a:ext cx="10972800" cy="5361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66313" y="1445329"/>
            <a:ext cx="378823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6800000"/>
              </a:lightRig>
            </a:scene3d>
            <a:sp3d>
              <a:bevelT w="38100" h="38100"/>
            </a:sp3d>
          </a:bodyPr>
          <a:lstStyle/>
          <a:p>
            <a:pPr algn="ctr">
              <a:spcBef>
                <a:spcPct val="0"/>
              </a:spcBef>
            </a:pPr>
            <a:r>
              <a:rPr lang="en-US" sz="4800" b="1" dirty="0">
                <a:ln w="6350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Sitka Banner" panose="02000505000000020004" pitchFamily="2" charset="0"/>
                <a:ea typeface="+mj-ea"/>
                <a:cs typeface="+mj-cs"/>
              </a:rPr>
              <a:t>Our Residents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22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5059">
            <a:off x="1410134" y="2032598"/>
            <a:ext cx="8671395" cy="6493386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55" r="-9206" b="-2407"/>
          <a:stretch/>
        </p:blipFill>
        <p:spPr>
          <a:xfrm rot="355427">
            <a:off x="202270" y="1547887"/>
            <a:ext cx="12142091" cy="552379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724525"/>
            <a:ext cx="121935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21935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36070"/>
            <a:ext cx="10972800" cy="1496888"/>
          </a:xfrm>
        </p:spPr>
        <p:txBody>
          <a:bodyPr tIns="91440">
            <a:normAutofit/>
          </a:bodyPr>
          <a:lstStyle/>
          <a:p>
            <a:endParaRPr lang="en-US" sz="6600" dirty="0">
              <a:solidFill>
                <a:schemeClr val="accent4">
                  <a:lumMod val="75000"/>
                </a:schemeClr>
              </a:solidFill>
              <a:effectLst>
                <a:glow rad="127000">
                  <a:schemeClr val="tx1">
                    <a:lumMod val="95000"/>
                  </a:schemeClr>
                </a:glow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88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416629"/>
            <a:ext cx="5384800" cy="3709535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Self-sufficiency programs</a:t>
            </a:r>
          </a:p>
          <a:p>
            <a:pPr marL="585216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9636" y="762001"/>
            <a:ext cx="8189276" cy="5920438"/>
          </a:xfrm>
          <a:effectLst>
            <a:softEdge rad="63500"/>
          </a:effec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7443"/>
            <a:ext cx="10972800" cy="1420586"/>
          </a:xfrm>
        </p:spPr>
        <p:txBody>
          <a:bodyPr>
            <a:noAutofit/>
          </a:bodyPr>
          <a:lstStyle/>
          <a:p>
            <a:pPr algn="l"/>
            <a:r>
              <a:rPr lang="en-US" sz="58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Programs for </a:t>
            </a:r>
            <a:br>
              <a:rPr lang="en-US" sz="58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</a:br>
            <a:r>
              <a:rPr lang="en-US" sz="58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Residents</a:t>
            </a:r>
          </a:p>
        </p:txBody>
      </p:sp>
    </p:spTree>
    <p:extLst>
      <p:ext uri="{BB962C8B-B14F-4D97-AF65-F5344CB8AC3E}">
        <p14:creationId xmlns:p14="http://schemas.microsoft.com/office/powerpoint/2010/main" val="326944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416629"/>
            <a:ext cx="5384800" cy="3709535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Self-sufficiency programs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Services</a:t>
            </a:r>
          </a:p>
          <a:p>
            <a:pPr marL="585216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8013" y="569912"/>
            <a:ext cx="6663988" cy="5886305"/>
          </a:xfrm>
          <a:effectLst>
            <a:softEdge rad="63500"/>
          </a:effec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7443"/>
            <a:ext cx="10972800" cy="1420586"/>
          </a:xfrm>
        </p:spPr>
        <p:txBody>
          <a:bodyPr>
            <a:noAutofit/>
          </a:bodyPr>
          <a:lstStyle/>
          <a:p>
            <a:pPr algn="l"/>
            <a:r>
              <a:rPr lang="en-US" sz="58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Programs for </a:t>
            </a:r>
            <a:br>
              <a:rPr lang="en-US" sz="58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</a:br>
            <a:r>
              <a:rPr lang="en-US" sz="58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Residents</a:t>
            </a:r>
          </a:p>
        </p:txBody>
      </p:sp>
    </p:spTree>
    <p:extLst>
      <p:ext uri="{BB962C8B-B14F-4D97-AF65-F5344CB8AC3E}">
        <p14:creationId xmlns:p14="http://schemas.microsoft.com/office/powerpoint/2010/main" val="73705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416629"/>
            <a:ext cx="5384800" cy="3709535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Self-sufficiency programs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Services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Youth programs</a:t>
            </a:r>
          </a:p>
          <a:p>
            <a:pPr marL="585216" lvl="1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2040" y="803564"/>
            <a:ext cx="9005276" cy="5624945"/>
          </a:xfrm>
          <a:effectLst>
            <a:softEdge rad="63500"/>
          </a:effec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7443"/>
            <a:ext cx="10972800" cy="1420586"/>
          </a:xfrm>
        </p:spPr>
        <p:txBody>
          <a:bodyPr>
            <a:noAutofit/>
          </a:bodyPr>
          <a:lstStyle/>
          <a:p>
            <a:pPr algn="l"/>
            <a:r>
              <a:rPr lang="en-US" sz="58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Programs for </a:t>
            </a:r>
            <a:br>
              <a:rPr lang="en-US" sz="58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</a:br>
            <a:r>
              <a:rPr lang="en-US" sz="58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Residents</a:t>
            </a:r>
          </a:p>
        </p:txBody>
      </p:sp>
    </p:spTree>
    <p:extLst>
      <p:ext uri="{BB962C8B-B14F-4D97-AF65-F5344CB8AC3E}">
        <p14:creationId xmlns:p14="http://schemas.microsoft.com/office/powerpoint/2010/main" val="139294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408" y="569912"/>
            <a:ext cx="8981421" cy="5976359"/>
          </a:xfrm>
          <a:effectLst>
            <a:softEdge rad="63500"/>
          </a:effec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1503336"/>
            <a:ext cx="4246536" cy="313932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6800000"/>
              </a:lightRig>
            </a:scene3d>
            <a:sp3d>
              <a:bevelT w="38100" h="38100"/>
            </a:sp3d>
          </a:bodyPr>
          <a:lstStyle/>
          <a:p>
            <a:pPr algn="ctr">
              <a:spcBef>
                <a:spcPct val="0"/>
              </a:spcBef>
            </a:pPr>
            <a:r>
              <a:rPr lang="en-US" sz="6600" b="1" dirty="0">
                <a:ln w="6350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Sitka Banner" panose="02000505000000020004" pitchFamily="2" charset="0"/>
                <a:ea typeface="+mj-ea"/>
                <a:cs typeface="+mj-cs"/>
              </a:rPr>
              <a:t>Affordable </a:t>
            </a:r>
          </a:p>
          <a:p>
            <a:pPr algn="ctr">
              <a:spcBef>
                <a:spcPct val="0"/>
              </a:spcBef>
            </a:pPr>
            <a:r>
              <a:rPr lang="en-US" sz="6600" b="1" dirty="0">
                <a:ln w="6350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Sitka Banner" panose="02000505000000020004" pitchFamily="2" charset="0"/>
                <a:ea typeface="+mj-ea"/>
                <a:cs typeface="+mj-cs"/>
              </a:rPr>
              <a:t>and </a:t>
            </a:r>
          </a:p>
          <a:p>
            <a:pPr algn="ctr">
              <a:spcBef>
                <a:spcPct val="0"/>
              </a:spcBef>
            </a:pPr>
            <a:r>
              <a:rPr lang="en-US" sz="6600" b="1" dirty="0">
                <a:ln w="6350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Sitka Banner" panose="02000505000000020004" pitchFamily="2" charset="0"/>
                <a:ea typeface="+mj-ea"/>
                <a:cs typeface="+mj-cs"/>
              </a:rPr>
              <a:t>Safe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8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408" y="569912"/>
            <a:ext cx="8981421" cy="5976359"/>
          </a:xfrm>
          <a:effectLst>
            <a:softEdge rad="63500"/>
          </a:effec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712024"/>
            <a:ext cx="3984171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6800000"/>
              </a:lightRig>
            </a:scene3d>
            <a:sp3d>
              <a:bevelT w="38100" h="38100"/>
            </a:sp3d>
          </a:bodyPr>
          <a:lstStyle/>
          <a:p>
            <a:pPr algn="ctr">
              <a:spcBef>
                <a:spcPct val="0"/>
              </a:spcBef>
            </a:pPr>
            <a:r>
              <a:rPr lang="en-US" sz="6600" b="1" dirty="0">
                <a:ln w="6350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Sitka Banner" panose="02000505000000020004" pitchFamily="2" charset="0"/>
                <a:ea typeface="+mj-ea"/>
                <a:cs typeface="+mj-cs"/>
              </a:rPr>
              <a:t>Safe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9382" y="1565564"/>
            <a:ext cx="393469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200" dirty="0" smtClean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Criminal </a:t>
            </a:r>
            <a:r>
              <a:rPr lang="en-US" sz="36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Checks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" dirty="0" smtClean="0">
              <a:solidFill>
                <a:schemeClr val="bg1">
                  <a:lumMod val="85000"/>
                  <a:lumOff val="15000"/>
                </a:scheme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All </a:t>
            </a:r>
            <a:r>
              <a:rPr lang="en-US" sz="3200" dirty="0">
                <a:solidFill>
                  <a:sysClr val="windowText" lastClr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residents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 violent crimes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 sex crimes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No drug crimes</a:t>
            </a:r>
          </a:p>
          <a:p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21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4747211"/>
              </p:ext>
            </p:extLst>
          </p:nvPr>
        </p:nvGraphicFramePr>
        <p:xfrm>
          <a:off x="696686" y="1016000"/>
          <a:ext cx="10464800" cy="5471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16428"/>
            <a:ext cx="10972800" cy="1649185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Success Stories</a:t>
            </a:r>
            <a:endParaRPr lang="en-US" sz="6600" dirty="0">
              <a:solidFill>
                <a:schemeClr val="accent4">
                  <a:lumMod val="75000"/>
                </a:schemeClr>
              </a:solidFill>
              <a:latin typeface="Sitka Banner" panose="02000505000000020004" pitchFamily="2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689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5718204"/>
              </p:ext>
            </p:extLst>
          </p:nvPr>
        </p:nvGraphicFramePr>
        <p:xfrm>
          <a:off x="1273629" y="947057"/>
          <a:ext cx="4822371" cy="5366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676571" y="2082802"/>
            <a:ext cx="4818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Steven Garcia</a:t>
            </a:r>
            <a:endParaRPr lang="en-US" sz="40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0744" y="2725372"/>
            <a:ext cx="41946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 smtClean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Self Sufficiency participant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School Equivalency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at TMCC</a:t>
            </a:r>
            <a:endParaRPr lang="en-US" sz="2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9929" y="1139824"/>
            <a:ext cx="6074228" cy="1097189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Success Stories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5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8793887"/>
              </p:ext>
            </p:extLst>
          </p:nvPr>
        </p:nvGraphicFramePr>
        <p:xfrm>
          <a:off x="1273629" y="947057"/>
          <a:ext cx="4822371" cy="5366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676571" y="2082802"/>
            <a:ext cx="48187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00" dirty="0" smtClean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Autumn </a:t>
            </a:r>
            <a:r>
              <a:rPr lang="en-US" sz="4000" dirty="0" err="1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Gitthens</a:t>
            </a:r>
            <a:endParaRPr lang="en-US" sz="40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9929" y="1139824"/>
            <a:ext cx="6074228" cy="1097189"/>
          </a:xfrm>
        </p:spPr>
        <p:txBody>
          <a:bodyPr>
            <a:noAutofit/>
          </a:bodyPr>
          <a:lstStyle/>
          <a:p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Success Stories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41671" y="2790688"/>
            <a:ext cx="465364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1000" dirty="0" smtClean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</a:t>
            </a: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Sufficiency participant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Paying full rent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Saved $16,409 in escrow</a:t>
            </a:r>
          </a:p>
          <a:p>
            <a:endParaRPr lang="en-US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94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21737" y="2070697"/>
            <a:ext cx="8283323" cy="36538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80614" y="2070697"/>
            <a:ext cx="401932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50800" dist="50800" dir="5400000" sx="1000" sy="1000" algn="ctr" rotWithShape="0">
                  <a:schemeClr val="bg1">
                    <a:lumMod val="65000"/>
                    <a:lumOff val="3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5724524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1743"/>
            <a:ext cx="10972800" cy="13716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Neighborhood Stabilization Program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10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21737" y="2070697"/>
            <a:ext cx="8283323" cy="36538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80614" y="2070697"/>
            <a:ext cx="401932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50800" dist="50800" dir="5400000" sx="1000" sy="1000" algn="ctr" rotWithShape="0">
                    <a:schemeClr val="bg1">
                      <a:lumMod val="65000"/>
                      <a:lumOff val="3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$22 million economic infusion during the recession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sz="3200" dirty="0" smtClean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50800" dist="50800" dir="5400000" sx="1000" sy="1000" algn="ctr" rotWithShape="0">
                  <a:schemeClr val="bg1">
                    <a:lumMod val="65000"/>
                    <a:lumOff val="3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50800" dist="50800" dir="5400000" sx="1000" sy="1000" algn="ctr" rotWithShape="0">
                  <a:schemeClr val="bg1">
                    <a:lumMod val="65000"/>
                    <a:lumOff val="3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5724524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1743"/>
            <a:ext cx="10972800" cy="13716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Neighborhood Stabilization Program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07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5059">
            <a:off x="1410134" y="2032598"/>
            <a:ext cx="8671395" cy="6493386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55" r="-9206" b="-2407"/>
          <a:stretch/>
        </p:blipFill>
        <p:spPr>
          <a:xfrm rot="355427">
            <a:off x="202270" y="1547887"/>
            <a:ext cx="12142091" cy="552379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0" y="2209801"/>
            <a:ext cx="10617200" cy="34544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21935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36070"/>
            <a:ext cx="10972800" cy="1545873"/>
          </a:xfrm>
        </p:spPr>
        <p:txBody>
          <a:bodyPr>
            <a:normAutofit/>
          </a:bodyPr>
          <a:lstStyle/>
          <a:p>
            <a:endParaRPr lang="en-US" sz="6600" dirty="0">
              <a:solidFill>
                <a:schemeClr val="accent4">
                  <a:lumMod val="75000"/>
                </a:schemeClr>
              </a:solidFill>
              <a:effectLst>
                <a:glow rad="127000">
                  <a:schemeClr val="tx1">
                    <a:lumMod val="95000"/>
                  </a:schemeClr>
                </a:glow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Sitka Banner" panose="02000505000000020004" pitchFamily="2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724525"/>
            <a:ext cx="121935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30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000"/>
    </mc:Choice>
    <mc:Fallback xmlns="">
      <p:transition advClick="0" advTm="4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21737" y="2070697"/>
            <a:ext cx="8283323" cy="36538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80614" y="2070697"/>
            <a:ext cx="401932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50800" dist="50800" dir="5400000" sx="1000" sy="1000" algn="ctr" rotWithShape="0">
                    <a:schemeClr val="bg1">
                      <a:lumMod val="65000"/>
                      <a:lumOff val="3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Cleaned up nuisance </a:t>
            </a: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50800" dist="50800" dir="5400000" sx="1000" sy="1000" algn="ctr" rotWithShape="0">
                    <a:schemeClr val="bg1">
                      <a:lumMod val="65000"/>
                      <a:lumOff val="3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50800" dist="50800" dir="5400000" sx="1000" sy="1000" algn="ctr" rotWithShape="0">
                  <a:schemeClr val="bg1">
                    <a:lumMod val="65000"/>
                    <a:lumOff val="3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5724524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1743"/>
            <a:ext cx="10972800" cy="13716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Neighborhood Stabilization Program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485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21737" y="2070697"/>
            <a:ext cx="8283323" cy="36538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80614" y="2070697"/>
            <a:ext cx="401932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50800" dist="50800" dir="5400000" sx="1000" sy="1000" algn="ctr" rotWithShape="0">
                    <a:schemeClr val="bg1">
                      <a:lumMod val="65000"/>
                      <a:lumOff val="3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Cleaned up nuisance </a:t>
            </a: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50800" dist="50800" dir="5400000" sx="1000" sy="1000" algn="ctr" rotWithShape="0">
                    <a:schemeClr val="bg1">
                      <a:lumMod val="65000"/>
                      <a:lumOff val="3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50800" dist="50800" dir="5400000" sx="1000" sy="1000" algn="ctr" rotWithShape="0">
                  <a:schemeClr val="bg1">
                    <a:lumMod val="65000"/>
                    <a:lumOff val="3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50800" dist="50800" dir="5400000" sx="1000" sy="1000" algn="ctr" rotWithShape="0">
                    <a:schemeClr val="bg1">
                      <a:lumMod val="65000"/>
                      <a:lumOff val="3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Revitalized neighborhoods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50800" dist="50800" dir="5400000" sx="1000" sy="1000" algn="ctr" rotWithShape="0">
                  <a:schemeClr val="bg1">
                    <a:lumMod val="65000"/>
                    <a:lumOff val="3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50800" dist="50800" dir="5400000" sx="1000" sy="1000" algn="ctr" rotWithShape="0">
                  <a:schemeClr val="bg1">
                    <a:lumMod val="65000"/>
                    <a:lumOff val="35000"/>
                  </a:schemeClr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5724524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1743"/>
            <a:ext cx="10972800" cy="13716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Neighborhood Stabilization Program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42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21737" y="2070697"/>
            <a:ext cx="8283323" cy="36538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180614" y="2070697"/>
            <a:ext cx="401932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50800" dist="50800" dir="5400000" sx="1000" sy="1000" algn="ctr" rotWithShape="0">
                    <a:schemeClr val="bg1">
                      <a:lumMod val="65000"/>
                      <a:lumOff val="3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Cleaned up nuisance </a:t>
            </a: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50800" dist="50800" dir="5400000" sx="1000" sy="1000" algn="ctr" rotWithShape="0">
                    <a:schemeClr val="bg1">
                      <a:lumMod val="65000"/>
                      <a:lumOff val="3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50800" dist="50800" dir="5400000" sx="1000" sy="1000" algn="ctr" rotWithShape="0">
                  <a:schemeClr val="bg1">
                    <a:lumMod val="65000"/>
                    <a:lumOff val="3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50800" dist="50800" dir="5400000" sx="1000" sy="1000" algn="ctr" rotWithShape="0">
                    <a:schemeClr val="bg1">
                      <a:lumMod val="65000"/>
                      <a:lumOff val="3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Revitalized neighborhoods</a:t>
            </a: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50800" dist="50800" dir="5400000" sx="1000" sy="1000" algn="ctr" rotWithShape="0">
                  <a:schemeClr val="bg1">
                    <a:lumMod val="65000"/>
                    <a:lumOff val="3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Tx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50800" dist="50800" dir="5400000" sx="1000" sy="1000" algn="ctr" rotWithShape="0">
                    <a:schemeClr val="bg1">
                      <a:lumMod val="65000"/>
                      <a:lumOff val="3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Added </a:t>
            </a:r>
            <a:r>
              <a:rPr lang="en-US" sz="3200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50800" dist="50800" dir="5400000" sx="1000" sy="1000" algn="ctr" rotWithShape="0">
                    <a:schemeClr val="bg1">
                      <a:lumMod val="65000"/>
                      <a:lumOff val="3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165 houses/duplexes to inventory</a:t>
            </a:r>
            <a:endParaRPr lang="en-US" sz="3200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50800" dist="50800" dir="5400000" sx="1000" sy="1000" algn="ctr" rotWithShape="0">
                  <a:schemeClr val="bg1">
                    <a:lumMod val="65000"/>
                    <a:lumOff val="3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Tx/>
              <a:buFont typeface="Arial" panose="020B0604020202020204" pitchFamily="34" charset="0"/>
              <a:buChar char="•"/>
            </a:pPr>
            <a:endParaRPr lang="en-US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50800" dist="50800" dir="5400000" sx="1000" sy="1000" algn="ctr" rotWithShape="0">
                  <a:schemeClr val="bg1">
                    <a:lumMod val="65000"/>
                    <a:lumOff val="35000"/>
                  </a:schemeClr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5724524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1743"/>
            <a:ext cx="10972800" cy="13716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Neighborhood Stabilization Program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59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1353" y="347663"/>
            <a:ext cx="7321754" cy="5943599"/>
          </a:xfrm>
          <a:blipFill dpi="0" rotWithShape="1">
            <a:blip r:embed="rId3">
              <a:alphaModFix amt="6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softEdge rad="63500"/>
          </a:effec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0271" y="1317356"/>
            <a:ext cx="4947557" cy="1813302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Top Performing Agency</a:t>
            </a:r>
            <a:endParaRPr lang="en-US" sz="5400" dirty="0">
              <a:solidFill>
                <a:schemeClr val="accent4">
                  <a:lumMod val="75000"/>
                </a:schemeClr>
              </a:solidFill>
              <a:latin typeface="Sitka Banner" panose="02000505000000020004" pitchFamily="2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06712" y="3428999"/>
            <a:ext cx="466499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upon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289">
            <a:off x="10574685" y="2981762"/>
            <a:ext cx="1158604" cy="213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7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/>
    </mc:Choice>
    <mc:Fallback>
      <p:transition spd="slow" advTm="12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5782" y="3173278"/>
            <a:ext cx="5995725" cy="377103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4062" y="442572"/>
            <a:ext cx="6159169" cy="305863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527" y="442572"/>
            <a:ext cx="5854132" cy="351935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528" y="3501204"/>
            <a:ext cx="5963566" cy="328784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76392"/>
            <a:ext cx="10972800" cy="1273701"/>
          </a:xfrm>
        </p:spPr>
        <p:txBody>
          <a:bodyPr>
            <a:normAutofit/>
          </a:bodyPr>
          <a:lstStyle/>
          <a:p>
            <a:endParaRPr lang="en-US" sz="6600" dirty="0">
              <a:solidFill>
                <a:schemeClr val="accent4">
                  <a:lumMod val="75000"/>
                </a:schemeClr>
              </a:solidFill>
              <a:effectLst>
                <a:glow rad="254000">
                  <a:schemeClr val="tx1">
                    <a:lumMod val="95000"/>
                  </a:schemeClr>
                </a:glow>
              </a:effectLst>
              <a:latin typeface="Sitka Banner" panose="02000505000000020004" pitchFamily="2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  <a:sp3d>
              <a:bevelT w="38100" h="38100"/>
            </a:sp3d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1" y="0"/>
            <a:ext cx="12204701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08" b="96419" l="3976" r="97401">
                        <a14:foregroundMark x1="20031" y1="31129" x2="20031" y2="31129"/>
                        <a14:foregroundMark x1="48012" y1="26997" x2="48012" y2="26997"/>
                        <a14:foregroundMark x1="70795" y1="35813" x2="70795" y2="35813"/>
                        <a14:foregroundMark x1="74006" y1="82645" x2="74006" y2="82645"/>
                        <a14:foregroundMark x1="23242" y1="55923" x2="23242" y2="55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8193" y="1563428"/>
            <a:ext cx="5792763" cy="321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3067" y="4617505"/>
            <a:ext cx="9889066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/>
            </a:scene3d>
            <a:sp3d>
              <a:bevelT w="25400" h="25400"/>
            </a:sp3d>
          </a:bodyPr>
          <a:lstStyle/>
          <a:p>
            <a:pPr algn="ctr"/>
            <a:r>
              <a:rPr lang="en-US" sz="4000" dirty="0" smtClean="0">
                <a:solidFill>
                  <a:srgbClr val="002392"/>
                </a:solidFill>
              </a:rPr>
              <a:t>   </a:t>
            </a:r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</a:rPr>
              <a:t>Reno Housing Authority</a:t>
            </a:r>
            <a:endParaRPr lang="en-US" sz="40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5724525"/>
            <a:ext cx="12211051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2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5724525"/>
            <a:ext cx="1221105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05377566"/>
              </p:ext>
            </p:extLst>
          </p:nvPr>
        </p:nvGraphicFramePr>
        <p:xfrm>
          <a:off x="609600" y="1600200"/>
          <a:ext cx="10972800" cy="470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3896"/>
            <a:ext cx="10972800" cy="1481745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Waiting Lists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039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9433" y="-1086197"/>
            <a:ext cx="10045759" cy="7603375"/>
          </a:xfrm>
          <a:effectLst>
            <a:softEdge rad="63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1272"/>
            <a:ext cx="10972800" cy="1256833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>
                <a:solidFill>
                  <a:schemeClr val="accent4">
                    <a:lumMod val="75000"/>
                  </a:schemeClr>
                </a:solidFill>
                <a:latin typeface="Velino Text Bold" pitchFamily="50" charset="0"/>
              </a:rPr>
              <a:t>                </a:t>
            </a:r>
            <a:r>
              <a:rPr lang="en-US" sz="6600" dirty="0" smtClean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The Line</a:t>
            </a:r>
            <a:endParaRPr lang="en-US" sz="6600" dirty="0">
              <a:solidFill>
                <a:schemeClr val="accent4">
                  <a:lumMod val="75000"/>
                </a:schemeClr>
              </a:solidFill>
              <a:latin typeface="Sitka Banner" panose="02000505000000020004" pitchFamily="2" charset="0"/>
            </a:endParaRPr>
          </a:p>
        </p:txBody>
      </p:sp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5724525"/>
            <a:ext cx="1221105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709265" y="2244436"/>
            <a:ext cx="23441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 </a:t>
            </a:r>
          </a:p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here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818912" y="2826328"/>
            <a:ext cx="3890353" cy="964276"/>
          </a:xfrm>
          <a:prstGeom prst="straightConnector1">
            <a:avLst/>
          </a:prstGeom>
          <a:ln w="63500">
            <a:noFill/>
            <a:headEnd w="lg" len="lg"/>
            <a:tailEnd type="stealth" w="med" len="lg"/>
          </a:ln>
          <a:scene3d>
            <a:camera prst="orthographicFront"/>
            <a:lightRig rig="threePt" dir="t"/>
          </a:scene3d>
          <a:sp3d prstMaterial="dkEdge">
            <a:bevelB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374179" y="2975956"/>
            <a:ext cx="4779818" cy="814648"/>
          </a:xfrm>
          <a:prstGeom prst="straightConnector1">
            <a:avLst/>
          </a:prstGeom>
          <a:ln w="127000">
            <a:solidFill>
              <a:srgbClr val="FF0000"/>
            </a:solidFill>
            <a:headEnd type="none" w="sm" len="med"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0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82" y="204111"/>
            <a:ext cx="9376756" cy="7032568"/>
          </a:xfrm>
          <a:effectLst>
            <a:softEdge rad="63500"/>
          </a:effec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1105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14152"/>
            <a:ext cx="10972800" cy="1313411"/>
          </a:xfrm>
        </p:spPr>
        <p:txBody>
          <a:bodyPr>
            <a:normAutofit/>
          </a:bodyPr>
          <a:lstStyle/>
          <a:p>
            <a:pPr algn="l"/>
            <a:r>
              <a:rPr lang="en-US" sz="6000" dirty="0" smtClean="0">
                <a:solidFill>
                  <a:schemeClr val="accent4">
                    <a:lumMod val="75000"/>
                  </a:schemeClr>
                </a:solidFill>
                <a:latin typeface="Velino Text Bold" pitchFamily="50" charset="0"/>
              </a:rPr>
              <a:t>			               </a:t>
            </a:r>
            <a:r>
              <a:rPr lang="en-US" sz="6600" dirty="0" smtClean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The </a:t>
            </a:r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Line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5503026" y="2061370"/>
            <a:ext cx="4754879" cy="2011866"/>
          </a:xfrm>
          <a:prstGeom prst="straightConnector1">
            <a:avLst/>
          </a:prstGeom>
          <a:ln w="1270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626138" y="2576945"/>
            <a:ext cx="2443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are (still) 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74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945" y="355187"/>
            <a:ext cx="9754221" cy="6502813"/>
          </a:xfrm>
          <a:effectLst>
            <a:softEdge rad="63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31" y="569912"/>
            <a:ext cx="3084393" cy="203681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Federal Funding</a:t>
            </a:r>
            <a:endParaRPr lang="en-US" sz="6000" dirty="0">
              <a:latin typeface="Sitka Banner" panose="02000505000000020004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1" y="0"/>
            <a:ext cx="12204701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1105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47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5059">
            <a:off x="1410134" y="2032598"/>
            <a:ext cx="8671395" cy="649338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55" r="-9206" b="-2407"/>
          <a:stretch/>
        </p:blipFill>
        <p:spPr>
          <a:xfrm rot="355427">
            <a:off x="202270" y="1547887"/>
            <a:ext cx="12142091" cy="5523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1500" y="2209801"/>
            <a:ext cx="10617200" cy="345440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1106">
            <a:off x="1014585" y="845910"/>
            <a:ext cx="11353800" cy="7909401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21935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36070"/>
            <a:ext cx="10972800" cy="1529544"/>
          </a:xfrm>
        </p:spPr>
        <p:txBody>
          <a:bodyPr>
            <a:normAutofit/>
          </a:bodyPr>
          <a:lstStyle/>
          <a:p>
            <a:endParaRPr lang="en-US" sz="6600" dirty="0">
              <a:solidFill>
                <a:schemeClr val="accent4">
                  <a:lumMod val="75000"/>
                </a:schemeClr>
              </a:solidFill>
              <a:effectLst>
                <a:glow rad="127000">
                  <a:schemeClr val="tx1">
                    <a:lumMod val="95000"/>
                  </a:schemeClr>
                </a:glow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Sitka Banner" panose="02000505000000020004" pitchFamily="2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724525"/>
            <a:ext cx="121935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97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8945" y="355187"/>
            <a:ext cx="9754221" cy="6502813"/>
          </a:xfrm>
          <a:effectLst>
            <a:softEdge rad="63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831" y="569912"/>
            <a:ext cx="3084393" cy="203681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Federal Funding</a:t>
            </a:r>
            <a:endParaRPr lang="en-US" sz="6000" dirty="0">
              <a:latin typeface="Sitka Banner" panose="02000505000000020004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1" y="0"/>
            <a:ext cx="12204701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5660" y="2893325"/>
            <a:ext cx="2893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Forecast: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1105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280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993" y="249383"/>
            <a:ext cx="10515312" cy="6825008"/>
          </a:xfrm>
          <a:effectLst>
            <a:softEdge rad="63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1" y="0"/>
            <a:ext cx="12204701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11051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80902"/>
            <a:ext cx="10972800" cy="1313411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4">
                    <a:lumMod val="75000"/>
                  </a:schemeClr>
                </a:solidFill>
                <a:effectLst>
                  <a:glow rad="38100">
                    <a:schemeClr val="tx1">
                      <a:lumMod val="95000"/>
                      <a:alpha val="40000"/>
                    </a:schemeClr>
                  </a:glow>
                  <a:outerShdw dist="50800" dir="5400000" algn="t" rotWithShape="0">
                    <a:schemeClr val="tx1">
                      <a:alpha val="79000"/>
                    </a:schemeClr>
                  </a:outerShdw>
                </a:effectLst>
                <a:latin typeface="Sitka Banner" panose="02000505000000020004" pitchFamily="2" charset="0"/>
              </a:rPr>
              <a:t>Creative</a:t>
            </a:r>
            <a:r>
              <a:rPr lang="en-US" sz="6600" dirty="0">
                <a:solidFill>
                  <a:schemeClr val="accent4">
                    <a:lumMod val="75000"/>
                  </a:schemeClr>
                </a:solidFill>
                <a:effectLst>
                  <a:glow rad="38100">
                    <a:schemeClr val="tx1">
                      <a:lumMod val="95000"/>
                      <a:alpha val="40000"/>
                    </a:schemeClr>
                  </a:glow>
                  <a:outerShdw dist="50800" dir="5400000" algn="t" rotWithShape="0">
                    <a:schemeClr val="tx1">
                      <a:alpha val="40000"/>
                    </a:schemeClr>
                  </a:outerShdw>
                </a:effectLst>
                <a:latin typeface="Sitka Banner" panose="02000505000000020004" pitchFamily="2" charset="0"/>
              </a:rPr>
              <a:t> </a:t>
            </a:r>
            <a:r>
              <a:rPr lang="en-US" sz="6600" dirty="0">
                <a:solidFill>
                  <a:schemeClr val="accent4">
                    <a:lumMod val="75000"/>
                  </a:schemeClr>
                </a:solidFill>
                <a:effectLst>
                  <a:glow rad="38100">
                    <a:schemeClr val="tx1">
                      <a:lumMod val="95000"/>
                      <a:alpha val="40000"/>
                    </a:schemeClr>
                  </a:glow>
                  <a:outerShdw dist="50800" dir="5400000" algn="t" rotWithShape="0">
                    <a:schemeClr val="tx1">
                      <a:alpha val="80000"/>
                    </a:schemeClr>
                  </a:outerShdw>
                </a:effectLst>
                <a:latin typeface="Sitka Banner" panose="02000505000000020004" pitchFamily="2" charset="0"/>
              </a:rPr>
              <a:t>Solutions</a:t>
            </a:r>
          </a:p>
        </p:txBody>
      </p:sp>
    </p:spTree>
    <p:extLst>
      <p:ext uri="{BB962C8B-B14F-4D97-AF65-F5344CB8AC3E}">
        <p14:creationId xmlns:p14="http://schemas.microsoft.com/office/powerpoint/2010/main" val="113271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97875" y="1549005"/>
            <a:ext cx="8730792" cy="47864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1" y="5768748"/>
            <a:ext cx="12211051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310" y="740978"/>
            <a:ext cx="11556124" cy="1224299"/>
          </a:xfrm>
        </p:spPr>
        <p:txBody>
          <a:bodyPr>
            <a:noAutofit/>
          </a:bodyPr>
          <a:lstStyle/>
          <a:p>
            <a:r>
              <a:rPr lang="en-US" sz="6600" dirty="0" err="1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Sutro</a:t>
            </a:r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 Street Senior </a:t>
            </a:r>
            <a:r>
              <a:rPr lang="en-US" sz="6600" dirty="0" smtClean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Apartments</a:t>
            </a:r>
            <a:endParaRPr lang="en-US" sz="6600" dirty="0">
              <a:solidFill>
                <a:schemeClr val="accent4">
                  <a:lumMod val="75000"/>
                </a:schemeClr>
              </a:solidFill>
              <a:latin typeface="Sitka Banner" panose="02000505000000020004" pitchFamily="2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96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0792" y="756475"/>
            <a:ext cx="8879449" cy="5908505"/>
          </a:xfrm>
          <a:effectLst>
            <a:softEdge rad="63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1" y="0"/>
            <a:ext cx="12204701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0669" y="1023581"/>
            <a:ext cx="3771331" cy="2470246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Creative Solutions</a:t>
            </a:r>
            <a:endParaRPr lang="en-US" sz="6600" dirty="0">
              <a:solidFill>
                <a:schemeClr val="accent4">
                  <a:lumMod val="75000"/>
                </a:schemeClr>
              </a:solidFill>
              <a:latin typeface="Sitka Banner" panose="02000505000000020004" pitchFamily="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11051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70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826" y="305970"/>
            <a:ext cx="9832458" cy="6549088"/>
          </a:xfrm>
          <a:effectLst>
            <a:softEdge rad="63500"/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1" y="0"/>
            <a:ext cx="12204701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533" y="274638"/>
            <a:ext cx="3631339" cy="4665852"/>
          </a:xfrm>
        </p:spPr>
        <p:txBody>
          <a:bodyPr>
            <a:normAutofit/>
          </a:bodyPr>
          <a:lstStyle/>
          <a:p>
            <a:r>
              <a:rPr lang="en-US" sz="6600" dirty="0" smtClean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We’re All in this Together</a:t>
            </a:r>
            <a:endParaRPr lang="en-US" sz="6600" dirty="0">
              <a:solidFill>
                <a:schemeClr val="accent4">
                  <a:lumMod val="75000"/>
                </a:schemeClr>
              </a:solidFill>
              <a:latin typeface="Sitka Banner" panose="02000505000000020004" pitchFamily="2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11051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9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1258" y="-595086"/>
            <a:ext cx="7405420" cy="7300345"/>
          </a:xfrm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4329" y="1569492"/>
            <a:ext cx="5330371" cy="1951630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Velino Text Bold" pitchFamily="50" charset="0"/>
              </a:rPr>
              <a:t/>
            </a:r>
            <a:b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Velino Text Bold" pitchFamily="50" charset="0"/>
              </a:rPr>
            </a:br>
            <a:r>
              <a:rPr lang="en-US" sz="7300" dirty="0" smtClean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75 Years of </a:t>
            </a:r>
            <a:br>
              <a:rPr lang="en-US" sz="7300" dirty="0" smtClean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</a:br>
            <a:r>
              <a:rPr lang="en-US" sz="7300" dirty="0" smtClean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Service</a:t>
            </a:r>
            <a: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Velino Text Bold" pitchFamily="50" charset="0"/>
              </a:rPr>
              <a:t/>
            </a:r>
            <a:br>
              <a:rPr lang="en-US" sz="4400" dirty="0" smtClean="0">
                <a:solidFill>
                  <a:schemeClr val="accent4">
                    <a:lumMod val="75000"/>
                  </a:schemeClr>
                </a:solidFill>
                <a:latin typeface="Velino Text Bold" pitchFamily="50" charset="0"/>
              </a:rPr>
            </a:br>
            <a:endParaRPr lang="en-US" sz="4400" dirty="0">
              <a:solidFill>
                <a:schemeClr val="accent4">
                  <a:lumMod val="75000"/>
                </a:schemeClr>
              </a:solidFill>
              <a:latin typeface="Velino Text Bold" pitchFamily="50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21999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576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1" y="0"/>
            <a:ext cx="12204701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08" b="96419" l="3976" r="97401">
                        <a14:foregroundMark x1="20031" y1="31129" x2="20031" y2="31129"/>
                        <a14:foregroundMark x1="48012" y1="26997" x2="48012" y2="26997"/>
                        <a14:foregroundMark x1="70795" y1="35813" x2="70795" y2="35813"/>
                        <a14:foregroundMark x1="74006" y1="82645" x2="74006" y2="82645"/>
                        <a14:foregroundMark x1="23242" y1="55923" x2="23242" y2="55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699" y="1801643"/>
            <a:ext cx="4995004" cy="2772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2639" y="4437698"/>
            <a:ext cx="1015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392"/>
                </a:solidFill>
              </a:rPr>
              <a:t>Reno Housing Authority</a:t>
            </a:r>
            <a:endParaRPr lang="en-US" sz="3200" b="1" dirty="0">
              <a:solidFill>
                <a:srgbClr val="002392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5724525"/>
            <a:ext cx="12211051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17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1" y="0"/>
            <a:ext cx="12204701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08" b="96419" l="3976" r="97401">
                        <a14:foregroundMark x1="20031" y1="31129" x2="20031" y2="31129"/>
                        <a14:foregroundMark x1="48012" y1="26997" x2="48012" y2="26997"/>
                        <a14:foregroundMark x1="70795" y1="35813" x2="70795" y2="35813"/>
                        <a14:foregroundMark x1="74006" y1="82645" x2="74006" y2="82645"/>
                        <a14:foregroundMark x1="23242" y1="55923" x2="23242" y2="55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699" y="1801643"/>
            <a:ext cx="4995004" cy="2772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2639" y="4437698"/>
            <a:ext cx="1015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392"/>
                </a:solidFill>
              </a:rPr>
              <a:t>Reno Housing Authority</a:t>
            </a:r>
            <a:endParaRPr lang="en-US" sz="3200" b="1" dirty="0">
              <a:solidFill>
                <a:srgbClr val="002392"/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5724525"/>
            <a:ext cx="12211051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3165" y="2547786"/>
            <a:ext cx="69767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make affordable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ossible.</a:t>
            </a:r>
          </a:p>
        </p:txBody>
      </p:sp>
    </p:spTree>
    <p:extLst>
      <p:ext uri="{BB962C8B-B14F-4D97-AF65-F5344CB8AC3E}">
        <p14:creationId xmlns:p14="http://schemas.microsoft.com/office/powerpoint/2010/main" val="316736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08" b="96419" l="3976" r="97401">
                        <a14:foregroundMark x1="20031" y1="31129" x2="20031" y2="31129"/>
                        <a14:foregroundMark x1="48012" y1="26997" x2="48012" y2="26997"/>
                        <a14:foregroundMark x1="70795" y1="35813" x2="70795" y2="35813"/>
                        <a14:foregroundMark x1="74006" y1="82645" x2="74006" y2="82645"/>
                        <a14:foregroundMark x1="23242" y1="55923" x2="23242" y2="55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218" y="1986108"/>
            <a:ext cx="5792763" cy="321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3067" y="4965514"/>
            <a:ext cx="9889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4">
                    <a:lumMod val="50000"/>
                  </a:schemeClr>
                </a:solidFill>
              </a:rPr>
              <a:t>                 </a:t>
            </a:r>
            <a:r>
              <a:rPr lang="en-US" sz="3800" b="1" dirty="0" smtClean="0">
                <a:solidFill>
                  <a:schemeClr val="accent4">
                    <a:lumMod val="50000"/>
                  </a:schemeClr>
                </a:solidFill>
              </a:rPr>
              <a:t>Reno Housing Authority </a:t>
            </a:r>
            <a:endParaRPr lang="en-US" sz="3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21935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29898"/>
            <a:ext cx="10972800" cy="1307115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Here to Help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724525"/>
            <a:ext cx="121935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624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-92074" y="240079"/>
            <a:ext cx="7179178" cy="6051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7503886" y="1901371"/>
            <a:ext cx="4267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2800" dirty="0" smtClean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Act of 1937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800" dirty="0" smtClean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Created in </a:t>
            </a:r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1943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Serves </a:t>
            </a:r>
            <a:r>
              <a:rPr lang="en-US" sz="2800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Reno, Sparks, Washoe County</a:t>
            </a:r>
            <a:endParaRPr lang="en-US" sz="28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4525"/>
            <a:ext cx="12199938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21935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1273628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Velino Text Bold" pitchFamily="50" charset="0"/>
              </a:rPr>
              <a:t>      </a:t>
            </a:r>
            <a:r>
              <a:rPr lang="en-US" sz="6600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Sitka Banner" panose="02000505000000020004" pitchFamily="2" charset="0"/>
              </a:rPr>
              <a:t>History of Service</a:t>
            </a:r>
            <a:endParaRPr lang="en-US" sz="6600" dirty="0">
              <a:solidFill>
                <a:schemeClr val="accent4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latin typeface="Sitka Banner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96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7056"/>
            <a:ext cx="10972800" cy="1518557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Serving 4,000 Households       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35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83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>
        <p:fade/>
      </p:transition>
    </mc:Choice>
    <mc:Fallback xmlns="">
      <p:transition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47056"/>
            <a:ext cx="10972800" cy="1518557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4">
                    <a:lumMod val="75000"/>
                  </a:schemeClr>
                </a:solidFill>
                <a:latin typeface="Sitka Banner" panose="02000505000000020004" pitchFamily="2" charset="0"/>
              </a:rPr>
              <a:t>Serving 4,000 Households       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3587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5724525"/>
            <a:ext cx="12204700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2895600"/>
            <a:ext cx="46640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71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">
        <p:fade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HA overview, B 5, 3-18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RHA overview, B 5, 3-18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RHA overview, B 5, 3-18</Template>
  <TotalTime>2931</TotalTime>
  <Words>490</Words>
  <Application>Microsoft Office PowerPoint</Application>
  <PresentationFormat>Custom</PresentationFormat>
  <Paragraphs>207</Paragraphs>
  <Slides>57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RHA overview, B 5, 3-18</vt:lpstr>
      <vt:lpstr>Custom Design</vt:lpstr>
      <vt:lpstr>1_Custom Design</vt:lpstr>
      <vt:lpstr>1_RHA overview, B 5, 3-18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Here to Help</vt:lpstr>
      <vt:lpstr>      History of Service</vt:lpstr>
      <vt:lpstr>Serving 4,000 Households        </vt:lpstr>
      <vt:lpstr>Serving 4,000 Households        </vt:lpstr>
      <vt:lpstr>RHA  </vt:lpstr>
      <vt:lpstr>RHA  </vt:lpstr>
      <vt:lpstr>RHA  </vt:lpstr>
      <vt:lpstr>RHA  </vt:lpstr>
      <vt:lpstr>Community Partnerships</vt:lpstr>
      <vt:lpstr>Community Partners</vt:lpstr>
      <vt:lpstr>Community Partners</vt:lpstr>
      <vt:lpstr>Community Partners</vt:lpstr>
      <vt:lpstr>Public Housing</vt:lpstr>
      <vt:lpstr>PowerPoint Presentation</vt:lpstr>
      <vt:lpstr>Housing Choice Vouchers</vt:lpstr>
      <vt:lpstr>Housing Choice Vouchers</vt:lpstr>
      <vt:lpstr>Housing Choice Vouchers</vt:lpstr>
      <vt:lpstr>Housing Choice Vouchers</vt:lpstr>
      <vt:lpstr>Housing Choice Vouchers</vt:lpstr>
      <vt:lpstr>Our Residents</vt:lpstr>
      <vt:lpstr>Our Residents</vt:lpstr>
      <vt:lpstr>Our Residents</vt:lpstr>
      <vt:lpstr>Our Residents</vt:lpstr>
      <vt:lpstr>PowerPoint Presentation</vt:lpstr>
      <vt:lpstr>Programs for  Residents</vt:lpstr>
      <vt:lpstr>Programs for  Residents</vt:lpstr>
      <vt:lpstr>Programs for  Residents</vt:lpstr>
      <vt:lpstr>PowerPoint Presentation</vt:lpstr>
      <vt:lpstr>PowerPoint Presentation</vt:lpstr>
      <vt:lpstr>Success Stories</vt:lpstr>
      <vt:lpstr>Success Stories</vt:lpstr>
      <vt:lpstr>Success Stories</vt:lpstr>
      <vt:lpstr>Neighborhood Stabilization Program</vt:lpstr>
      <vt:lpstr>Neighborhood Stabilization Program</vt:lpstr>
      <vt:lpstr>Neighborhood Stabilization Program</vt:lpstr>
      <vt:lpstr>Neighborhood Stabilization Program</vt:lpstr>
      <vt:lpstr>Neighborhood Stabilization Program</vt:lpstr>
      <vt:lpstr>Top Performing Agency</vt:lpstr>
      <vt:lpstr>PowerPoint Presentation</vt:lpstr>
      <vt:lpstr>PowerPoint Presentation</vt:lpstr>
      <vt:lpstr>Waiting Lists</vt:lpstr>
      <vt:lpstr>                The Line</vt:lpstr>
      <vt:lpstr>                  The Line</vt:lpstr>
      <vt:lpstr>Federal Funding</vt:lpstr>
      <vt:lpstr>Federal Funding</vt:lpstr>
      <vt:lpstr>Creative Solutions</vt:lpstr>
      <vt:lpstr>Sutro Street Senior Apartments</vt:lpstr>
      <vt:lpstr>Creative Solutions</vt:lpstr>
      <vt:lpstr>We’re All in this Together</vt:lpstr>
      <vt:lpstr> 75 Years of  Service 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Success</dc:title>
  <dc:creator>Brent Boynton</dc:creator>
  <cp:lastModifiedBy>Brent Boynton</cp:lastModifiedBy>
  <cp:revision>237</cp:revision>
  <cp:lastPrinted>2018-04-16T16:04:29Z</cp:lastPrinted>
  <dcterms:created xsi:type="dcterms:W3CDTF">2018-03-30T16:11:34Z</dcterms:created>
  <dcterms:modified xsi:type="dcterms:W3CDTF">2018-05-23T23:52:15Z</dcterms:modified>
</cp:coreProperties>
</file>